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80" r:id="rId3"/>
    <p:sldId id="481" r:id="rId4"/>
    <p:sldId id="482" r:id="rId5"/>
    <p:sldId id="603" r:id="rId6"/>
    <p:sldId id="604" r:id="rId7"/>
    <p:sldId id="606" r:id="rId8"/>
    <p:sldId id="571" r:id="rId9"/>
    <p:sldId id="607" r:id="rId10"/>
    <p:sldId id="568" r:id="rId11"/>
    <p:sldId id="569" r:id="rId12"/>
    <p:sldId id="610" r:id="rId13"/>
    <p:sldId id="611" r:id="rId14"/>
    <p:sldId id="619" r:id="rId15"/>
    <p:sldId id="620" r:id="rId16"/>
    <p:sldId id="609" r:id="rId17"/>
    <p:sldId id="621" r:id="rId18"/>
    <p:sldId id="612" r:id="rId19"/>
    <p:sldId id="614" r:id="rId20"/>
    <p:sldId id="615" r:id="rId21"/>
    <p:sldId id="616" r:id="rId22"/>
    <p:sldId id="617" r:id="rId23"/>
    <p:sldId id="618" r:id="rId24"/>
    <p:sldId id="622"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76A5821-3698-3B4B-80FF-7B13434FED69}">
          <p14:sldIdLst>
            <p14:sldId id="256"/>
            <p14:sldId id="480"/>
            <p14:sldId id="481"/>
            <p14:sldId id="482"/>
            <p14:sldId id="603"/>
            <p14:sldId id="604"/>
            <p14:sldId id="606"/>
            <p14:sldId id="571"/>
            <p14:sldId id="607"/>
            <p14:sldId id="568"/>
            <p14:sldId id="569"/>
            <p14:sldId id="610"/>
            <p14:sldId id="611"/>
            <p14:sldId id="619"/>
            <p14:sldId id="620"/>
            <p14:sldId id="609"/>
            <p14:sldId id="621"/>
            <p14:sldId id="612"/>
            <p14:sldId id="614"/>
            <p14:sldId id="615"/>
            <p14:sldId id="616"/>
            <p14:sldId id="617"/>
            <p14:sldId id="618"/>
            <p14:sldId id="622"/>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1429"/>
  </p:normalViewPr>
  <p:slideViewPr>
    <p:cSldViewPr snapToGrid="0" snapToObjects="1">
      <p:cViewPr varScale="1">
        <p:scale>
          <a:sx n="156" d="100"/>
          <a:sy n="156" d="100"/>
        </p:scale>
        <p:origin x="640"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Perecent of associations</c:v>
                </c:pt>
              </c:strCache>
            </c:strRef>
          </c:tx>
          <c:dPt>
            <c:idx val="0"/>
            <c:bubble3D val="0"/>
            <c:spPr>
              <a:solidFill>
                <a:schemeClr val="accent1"/>
              </a:solidFill>
              <a:ln w="38100">
                <a:solidFill>
                  <a:schemeClr val="tx1"/>
                </a:solidFill>
              </a:ln>
              <a:effectLst/>
            </c:spPr>
            <c:extLst>
              <c:ext xmlns:c16="http://schemas.microsoft.com/office/drawing/2014/chart" uri="{C3380CC4-5D6E-409C-BE32-E72D297353CC}">
                <c16:uniqueId val="{00000001-45CA-BE41-AE62-F72C5F3FED49}"/>
              </c:ext>
            </c:extLst>
          </c:dPt>
          <c:dPt>
            <c:idx val="1"/>
            <c:bubble3D val="0"/>
            <c:spPr>
              <a:solidFill>
                <a:schemeClr val="accent2"/>
              </a:solidFill>
              <a:ln w="38100">
                <a:solidFill>
                  <a:schemeClr val="tx1"/>
                </a:solidFill>
              </a:ln>
              <a:effectLst/>
            </c:spPr>
            <c:extLst>
              <c:ext xmlns:c16="http://schemas.microsoft.com/office/drawing/2014/chart" uri="{C3380CC4-5D6E-409C-BE32-E72D297353CC}">
                <c16:uniqueId val="{00000003-45CA-BE41-AE62-F72C5F3FED49}"/>
              </c:ext>
            </c:extLst>
          </c:dPt>
          <c:dPt>
            <c:idx val="2"/>
            <c:bubble3D val="0"/>
            <c:spPr>
              <a:solidFill>
                <a:schemeClr val="accent3"/>
              </a:solidFill>
              <a:ln w="38100">
                <a:solidFill>
                  <a:schemeClr val="tx1"/>
                </a:solidFill>
              </a:ln>
              <a:effectLst/>
            </c:spPr>
            <c:extLst>
              <c:ext xmlns:c16="http://schemas.microsoft.com/office/drawing/2014/chart" uri="{C3380CC4-5D6E-409C-BE32-E72D297353CC}">
                <c16:uniqueId val="{00000005-45CA-BE41-AE62-F72C5F3FED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CA-BE41-AE62-F72C5F3FED49}"/>
              </c:ext>
            </c:extLst>
          </c:dPt>
          <c:cat>
            <c:strRef>
              <c:f>Sheet1!$A$2:$A$5</c:f>
              <c:strCache>
                <c:ptCount val="3"/>
                <c:pt idx="0">
                  <c:v>Protein coding</c:v>
                </c:pt>
                <c:pt idx="1">
                  <c:v>Untranslated exonic</c:v>
                </c:pt>
                <c:pt idx="2">
                  <c:v>Non-coding</c:v>
                </c:pt>
              </c:strCache>
            </c:strRef>
          </c:cat>
          <c:val>
            <c:numRef>
              <c:f>Sheet1!$B$2:$B$5</c:f>
              <c:numCache>
                <c:formatCode>General</c:formatCode>
                <c:ptCount val="4"/>
                <c:pt idx="0">
                  <c:v>7</c:v>
                </c:pt>
                <c:pt idx="1">
                  <c:v>2</c:v>
                </c:pt>
                <c:pt idx="2">
                  <c:v>91</c:v>
                </c:pt>
              </c:numCache>
            </c:numRef>
          </c:val>
          <c:extLst>
            <c:ext xmlns:c16="http://schemas.microsoft.com/office/drawing/2014/chart" uri="{C3380CC4-5D6E-409C-BE32-E72D297353CC}">
              <c16:uniqueId val="{00000008-45CA-BE41-AE62-F72C5F3FED49}"/>
            </c:ext>
          </c:extLst>
        </c:ser>
        <c:dLbls>
          <c:showLegendKey val="0"/>
          <c:showVal val="0"/>
          <c:showCatName val="0"/>
          <c:showSerName val="0"/>
          <c:showPercent val="0"/>
          <c:showBubbleSize val="0"/>
          <c:showLeaderLines val="1"/>
        </c:dLbls>
        <c:firstSliceAng val="345"/>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ADBD8C-C494-0640-AD22-6B45E8BBE4DA}" type="datetimeFigureOut">
              <a:rPr lang="en-US" smtClean="0"/>
              <a:t>10/3/23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B99C15-60B8-1F42-A94B-B75014F683F8}" type="slidenum">
              <a:rPr lang="en-US" smtClean="0"/>
              <a:t>‹#›</a:t>
            </a:fld>
            <a:endParaRPr lang="en-US"/>
          </a:p>
        </p:txBody>
      </p:sp>
    </p:spTree>
    <p:extLst>
      <p:ext uri="{BB962C8B-B14F-4D97-AF65-F5344CB8AC3E}">
        <p14:creationId xmlns:p14="http://schemas.microsoft.com/office/powerpoint/2010/main" val="3397358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a:t>
            </a:r>
            <a:r>
              <a:rPr lang="en-US" baseline="0" dirty="0"/>
              <a:t> all of the variants are intergenic. We haven’t come up with much.</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2</a:t>
            </a:fld>
            <a:endParaRPr lang="en-US"/>
          </a:p>
        </p:txBody>
      </p:sp>
    </p:spTree>
    <p:extLst>
      <p:ext uri="{BB962C8B-B14F-4D97-AF65-F5344CB8AC3E}">
        <p14:creationId xmlns:p14="http://schemas.microsoft.com/office/powerpoint/2010/main" val="1275407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13</a:t>
            </a:fld>
            <a:endParaRPr lang="en-US"/>
          </a:p>
        </p:txBody>
      </p:sp>
    </p:spTree>
    <p:extLst>
      <p:ext uri="{BB962C8B-B14F-4D97-AF65-F5344CB8AC3E}">
        <p14:creationId xmlns:p14="http://schemas.microsoft.com/office/powerpoint/2010/main" val="1816769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14</a:t>
            </a:fld>
            <a:endParaRPr lang="en-US"/>
          </a:p>
        </p:txBody>
      </p:sp>
    </p:spTree>
    <p:extLst>
      <p:ext uri="{BB962C8B-B14F-4D97-AF65-F5344CB8AC3E}">
        <p14:creationId xmlns:p14="http://schemas.microsoft.com/office/powerpoint/2010/main" val="2170581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15</a:t>
            </a:fld>
            <a:endParaRPr lang="en-US"/>
          </a:p>
        </p:txBody>
      </p:sp>
    </p:spTree>
    <p:extLst>
      <p:ext uri="{BB962C8B-B14F-4D97-AF65-F5344CB8AC3E}">
        <p14:creationId xmlns:p14="http://schemas.microsoft.com/office/powerpoint/2010/main" val="17954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3</a:t>
            </a:fld>
            <a:endParaRPr lang="en-US"/>
          </a:p>
        </p:txBody>
      </p:sp>
    </p:spTree>
    <p:extLst>
      <p:ext uri="{BB962C8B-B14F-4D97-AF65-F5344CB8AC3E}">
        <p14:creationId xmlns:p14="http://schemas.microsoft.com/office/powerpoint/2010/main" val="170117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4</a:t>
            </a:fld>
            <a:endParaRPr lang="en-US"/>
          </a:p>
        </p:txBody>
      </p:sp>
    </p:spTree>
    <p:extLst>
      <p:ext uri="{BB962C8B-B14F-4D97-AF65-F5344CB8AC3E}">
        <p14:creationId xmlns:p14="http://schemas.microsoft.com/office/powerpoint/2010/main" val="192684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5</a:t>
            </a:fld>
            <a:endParaRPr lang="en-US"/>
          </a:p>
        </p:txBody>
      </p:sp>
    </p:spTree>
    <p:extLst>
      <p:ext uri="{BB962C8B-B14F-4D97-AF65-F5344CB8AC3E}">
        <p14:creationId xmlns:p14="http://schemas.microsoft.com/office/powerpoint/2010/main" val="423776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6</a:t>
            </a:fld>
            <a:endParaRPr lang="en-US"/>
          </a:p>
        </p:txBody>
      </p:sp>
    </p:spTree>
    <p:extLst>
      <p:ext uri="{BB962C8B-B14F-4D97-AF65-F5344CB8AC3E}">
        <p14:creationId xmlns:p14="http://schemas.microsoft.com/office/powerpoint/2010/main" val="298820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7</a:t>
            </a:fld>
            <a:endParaRPr lang="en-US"/>
          </a:p>
        </p:txBody>
      </p:sp>
    </p:spTree>
    <p:extLst>
      <p:ext uri="{BB962C8B-B14F-4D97-AF65-F5344CB8AC3E}">
        <p14:creationId xmlns:p14="http://schemas.microsoft.com/office/powerpoint/2010/main" val="235582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9</a:t>
            </a:fld>
            <a:endParaRPr lang="en-US"/>
          </a:p>
        </p:txBody>
      </p:sp>
    </p:spTree>
    <p:extLst>
      <p:ext uri="{BB962C8B-B14F-4D97-AF65-F5344CB8AC3E}">
        <p14:creationId xmlns:p14="http://schemas.microsoft.com/office/powerpoint/2010/main" val="417881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a:defRPr/>
            </a:pPr>
            <a:r>
              <a:rPr lang="en-US" u="sng" dirty="0"/>
              <a:t>Key points to make: </a:t>
            </a:r>
          </a:p>
          <a:p>
            <a:pPr marL="224222" indent="-224222">
              <a:buFontTx/>
              <a:buAutoNum type="arabicParenBoth"/>
              <a:defRPr/>
            </a:pPr>
            <a:r>
              <a:rPr lang="en-US" dirty="0"/>
              <a:t>Chromatin states enabled us to study the dynamic nature of chromatin across many cell types. </a:t>
            </a:r>
          </a:p>
          <a:p>
            <a:pPr marL="224222" indent="-224222">
              <a:buFontTx/>
              <a:buAutoNum type="arabicParenBoth"/>
              <a:defRPr/>
            </a:pPr>
            <a:r>
              <a:rPr lang="en-US" dirty="0"/>
              <a:t>By distinguishing 15 different types of chromatin states, we could summarize all significant combinations of 81 different chromatin tracks and 2.4 billion reads in just nine chromatin annotation tracks, one for each cell type. </a:t>
            </a:r>
          </a:p>
          <a:p>
            <a:pPr marL="224222" indent="-224222">
              <a:buFontTx/>
              <a:buAutoNum type="arabicParenBoth"/>
              <a:defRPr/>
            </a:pPr>
            <a:r>
              <a:rPr lang="en-US" dirty="0"/>
              <a:t>For example, the same gene (WLS), is ‘poised’ in embryonic stem cells (ES), repressed in three other cell types (K562, blood, and liver), and active in the other five cell types. </a:t>
            </a:r>
          </a:p>
          <a:p>
            <a:pPr marL="224222" indent="-224222">
              <a:buFontTx/>
              <a:buAutoNum type="arabicParenBoth"/>
              <a:defRPr/>
            </a:pPr>
            <a:r>
              <a:rPr lang="en-US" dirty="0"/>
              <a:t>This allows us to now define ‘vectors’ of activity for each region of the genome, based on the chromatin annotation in the nine cell types. </a:t>
            </a:r>
          </a:p>
        </p:txBody>
      </p:sp>
      <p:sp>
        <p:nvSpPr>
          <p:cNvPr id="128004" name="Slide Number Placeholder 3"/>
          <p:cNvSpPr>
            <a:spLocks noGrp="1"/>
          </p:cNvSpPr>
          <p:nvPr>
            <p:ph type="sldNum" sz="quarter" idx="5"/>
          </p:nvPr>
        </p:nvSpPr>
        <p:spPr>
          <a:noFill/>
        </p:spPr>
        <p:txBody>
          <a:bodyPr/>
          <a:lstStyle/>
          <a:p>
            <a:pPr defTabSz="914281"/>
            <a:fld id="{10226E16-9E4A-4525-BEDC-6229F858680D}" type="slidenum">
              <a:rPr lang="en-US" smtClean="0"/>
              <a:pPr defTabSz="914281"/>
              <a:t>11</a:t>
            </a:fld>
            <a:endParaRPr lang="en-US" dirty="0"/>
          </a:p>
        </p:txBody>
      </p:sp>
    </p:spTree>
    <p:extLst>
      <p:ext uri="{BB962C8B-B14F-4D97-AF65-F5344CB8AC3E}">
        <p14:creationId xmlns:p14="http://schemas.microsoft.com/office/powerpoint/2010/main" val="34097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0CBBDC-BACE-4F44-8B76-7F83EEFDAAC0}" type="slidenum">
              <a:rPr lang="en-US" smtClean="0"/>
              <a:pPr/>
              <a:t>12</a:t>
            </a:fld>
            <a:endParaRPr lang="en-US"/>
          </a:p>
        </p:txBody>
      </p:sp>
    </p:spTree>
    <p:extLst>
      <p:ext uri="{BB962C8B-B14F-4D97-AF65-F5344CB8AC3E}">
        <p14:creationId xmlns:p14="http://schemas.microsoft.com/office/powerpoint/2010/main" val="230894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6C0D23-D613-5145-BFDD-E4877A504D49}" type="datetimeFigureOut">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1246957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6C0D23-D613-5145-BFDD-E4877A504D49}" type="datetimeFigureOut">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338206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6C0D23-D613-5145-BFDD-E4877A504D49}" type="datetimeFigureOut">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88695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6C0D23-D613-5145-BFDD-E4877A504D49}" type="datetimeFigureOut">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29240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C0D23-D613-5145-BFDD-E4877A504D49}" type="datetimeFigureOut">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223426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6C0D23-D613-5145-BFDD-E4877A504D49}" type="datetimeFigureOut">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1680249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6C0D23-D613-5145-BFDD-E4877A504D49}" type="datetimeFigureOut">
              <a:rPr lang="en-US" smtClean="0"/>
              <a:t>10/3/23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53309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6C0D23-D613-5145-BFDD-E4877A504D49}" type="datetimeFigureOut">
              <a:rPr lang="en-US" smtClean="0"/>
              <a:t>10/3/23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50087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C0D23-D613-5145-BFDD-E4877A504D49}" type="datetimeFigureOut">
              <a:rPr lang="en-US" smtClean="0"/>
              <a:t>10/3/23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30893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6C0D23-D613-5145-BFDD-E4877A504D49}" type="datetimeFigureOut">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341120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6C0D23-D613-5145-BFDD-E4877A504D49}" type="datetimeFigureOut">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6D2E0-B56E-8E48-8E3E-E296DD2F94B6}" type="slidenum">
              <a:rPr lang="en-US" smtClean="0"/>
              <a:t>‹#›</a:t>
            </a:fld>
            <a:endParaRPr lang="en-US"/>
          </a:p>
        </p:txBody>
      </p:sp>
    </p:spTree>
    <p:extLst>
      <p:ext uri="{BB962C8B-B14F-4D97-AF65-F5344CB8AC3E}">
        <p14:creationId xmlns:p14="http://schemas.microsoft.com/office/powerpoint/2010/main" val="411994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86C0D23-D613-5145-BFDD-E4877A504D49}" type="datetimeFigureOut">
              <a:rPr lang="en-US" smtClean="0"/>
              <a:t>10/3/23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6F6D2E0-B56E-8E48-8E3E-E296DD2F94B6}" type="slidenum">
              <a:rPr lang="en-US" smtClean="0"/>
              <a:t>‹#›</a:t>
            </a:fld>
            <a:endParaRPr lang="en-US"/>
          </a:p>
        </p:txBody>
      </p:sp>
    </p:spTree>
    <p:extLst>
      <p:ext uri="{BB962C8B-B14F-4D97-AF65-F5344CB8AC3E}">
        <p14:creationId xmlns:p14="http://schemas.microsoft.com/office/powerpoint/2010/main" val="68249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 Regulation</a:t>
            </a:r>
          </a:p>
        </p:txBody>
      </p:sp>
      <p:sp>
        <p:nvSpPr>
          <p:cNvPr id="3" name="Subtitle 2"/>
          <p:cNvSpPr>
            <a:spLocks noGrp="1"/>
          </p:cNvSpPr>
          <p:nvPr>
            <p:ph type="subTitle" idx="1"/>
          </p:nvPr>
        </p:nvSpPr>
        <p:spPr/>
        <p:txBody>
          <a:bodyPr>
            <a:normAutofit fontScale="85000" lnSpcReduction="20000"/>
          </a:bodyPr>
          <a:lstStyle/>
          <a:p>
            <a:r>
              <a:rPr lang="en-US" dirty="0"/>
              <a:t>Tim Reddy</a:t>
            </a:r>
          </a:p>
          <a:p>
            <a:r>
              <a:rPr lang="en-US" i="1" dirty="0">
                <a:solidFill>
                  <a:srgbClr val="0070C1"/>
                </a:solidFill>
                <a:effectLst/>
                <a:latin typeface="Helvetica" pitchFamily="2" charset="0"/>
              </a:rPr>
              <a:t>Genomic Public Resource Workshop</a:t>
            </a:r>
            <a:endParaRPr lang="en-US" dirty="0">
              <a:solidFill>
                <a:srgbClr val="0070C1"/>
              </a:solidFill>
              <a:effectLst/>
              <a:latin typeface="Helvetica" pitchFamily="2" charset="0"/>
            </a:endParaRPr>
          </a:p>
          <a:p>
            <a:r>
              <a:rPr lang="en-US" dirty="0"/>
              <a:t>October 3, 2023</a:t>
            </a:r>
          </a:p>
          <a:p>
            <a:endParaRPr lang="en-US" dirty="0"/>
          </a:p>
        </p:txBody>
      </p:sp>
    </p:spTree>
    <p:extLst>
      <p:ext uri="{BB962C8B-B14F-4D97-AF65-F5344CB8AC3E}">
        <p14:creationId xmlns:p14="http://schemas.microsoft.com/office/powerpoint/2010/main" val="229646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rotWithShape="1">
          <a:blip r:embed="rId2"/>
          <a:srcRect t="9892" b="75331"/>
          <a:stretch/>
        </p:blipFill>
        <p:spPr bwMode="auto">
          <a:xfrm>
            <a:off x="680925" y="673100"/>
            <a:ext cx="6486045" cy="1327784"/>
          </a:xfrm>
          <a:prstGeom prst="rect">
            <a:avLst/>
          </a:prstGeom>
          <a:noFill/>
          <a:ln w="9525">
            <a:noFill/>
            <a:miter lim="800000"/>
            <a:headEnd/>
            <a:tailEnd/>
          </a:ln>
          <a:effectLst/>
        </p:spPr>
      </p:pic>
      <p:sp>
        <p:nvSpPr>
          <p:cNvPr id="78851" name="Text Box 3"/>
          <p:cNvSpPr txBox="1">
            <a:spLocks noChangeArrowheads="1"/>
          </p:cNvSpPr>
          <p:nvPr/>
        </p:nvSpPr>
        <p:spPr bwMode="auto">
          <a:xfrm>
            <a:off x="5317375" y="878979"/>
            <a:ext cx="3826625" cy="3385542"/>
          </a:xfrm>
          <a:prstGeom prst="rect">
            <a:avLst/>
          </a:prstGeom>
          <a:noFill/>
          <a:ln w="9525">
            <a:noFill/>
            <a:miter lim="800000"/>
            <a:headEnd/>
            <a:tailEnd/>
          </a:ln>
          <a:effectLst/>
        </p:spPr>
        <p:txBody>
          <a:bodyPr wrap="none">
            <a:prstTxWarp prst="textNoShape">
              <a:avLst/>
            </a:prstTxWarp>
            <a:spAutoFit/>
          </a:bodyPr>
          <a:lstStyle/>
          <a:p>
            <a:r>
              <a:rPr lang="en-US" b="1" u="sng" dirty="0"/>
              <a:t>Histone Acetylation</a:t>
            </a:r>
            <a:endParaRPr lang="en-US" dirty="0"/>
          </a:p>
          <a:p>
            <a:r>
              <a:rPr lang="en-US" sz="2000" dirty="0"/>
              <a:t>Typically activated gene expression</a:t>
            </a:r>
            <a:endParaRPr lang="en-US" dirty="0"/>
          </a:p>
          <a:p>
            <a:endParaRPr lang="en-US" dirty="0"/>
          </a:p>
          <a:p>
            <a:r>
              <a:rPr lang="en-US" b="1" u="sng" dirty="0" err="1"/>
              <a:t>Histone</a:t>
            </a:r>
            <a:r>
              <a:rPr lang="en-US" b="1" u="sng" dirty="0"/>
              <a:t> </a:t>
            </a:r>
            <a:r>
              <a:rPr lang="en-US" b="1" u="sng" dirty="0" err="1"/>
              <a:t>Methylation</a:t>
            </a:r>
            <a:endParaRPr lang="en-US" dirty="0"/>
          </a:p>
          <a:p>
            <a:r>
              <a:rPr lang="en-US" sz="2000" dirty="0"/>
              <a:t>Depends on residue</a:t>
            </a:r>
          </a:p>
          <a:p>
            <a:r>
              <a:rPr lang="en-US" sz="2000" dirty="0"/>
              <a:t>Activated gene expression (K4) </a:t>
            </a:r>
          </a:p>
          <a:p>
            <a:r>
              <a:rPr lang="en-US" sz="2000" dirty="0"/>
              <a:t>or Repressed gene expression (K9)</a:t>
            </a:r>
          </a:p>
          <a:p>
            <a:endParaRPr lang="en-US" sz="2000" dirty="0"/>
          </a:p>
          <a:p>
            <a:r>
              <a:rPr lang="en-US" sz="2000" dirty="0"/>
              <a:t>mono, </a:t>
            </a:r>
            <a:r>
              <a:rPr lang="en-US" sz="2000" dirty="0" err="1"/>
              <a:t>di</a:t>
            </a:r>
            <a:r>
              <a:rPr lang="en-US" sz="2000" dirty="0"/>
              <a:t>, and tri </a:t>
            </a:r>
            <a:r>
              <a:rPr lang="en-US" sz="2000" dirty="0" err="1"/>
              <a:t>methylation</a:t>
            </a:r>
            <a:endParaRPr lang="en-US" sz="2000" dirty="0"/>
          </a:p>
          <a:p>
            <a:pPr lvl="1">
              <a:buFont typeface="Arial"/>
              <a:buChar char="•"/>
            </a:pPr>
            <a:r>
              <a:rPr lang="en-US" sz="2000" dirty="0"/>
              <a:t>H3K4me1=enhancers</a:t>
            </a:r>
          </a:p>
          <a:p>
            <a:pPr lvl="1">
              <a:buFont typeface="Arial"/>
              <a:buChar char="•"/>
            </a:pPr>
            <a:r>
              <a:rPr lang="en-US" sz="2000" dirty="0"/>
              <a:t>H3K4me3=promoters</a:t>
            </a:r>
          </a:p>
        </p:txBody>
      </p:sp>
      <p:sp>
        <p:nvSpPr>
          <p:cNvPr id="78852" name="Text Box 4"/>
          <p:cNvSpPr txBox="1">
            <a:spLocks noChangeArrowheads="1"/>
          </p:cNvSpPr>
          <p:nvPr/>
        </p:nvSpPr>
        <p:spPr bwMode="auto">
          <a:xfrm>
            <a:off x="2905760" y="61544"/>
            <a:ext cx="3083473" cy="584775"/>
          </a:xfrm>
          <a:prstGeom prst="rect">
            <a:avLst/>
          </a:prstGeom>
          <a:noFill/>
          <a:ln w="9525">
            <a:noFill/>
            <a:miter lim="800000"/>
            <a:headEnd/>
            <a:tailEnd/>
          </a:ln>
          <a:effectLst/>
        </p:spPr>
        <p:txBody>
          <a:bodyPr wrap="none">
            <a:prstTxWarp prst="textNoShape">
              <a:avLst/>
            </a:prstTxWarp>
            <a:spAutoFit/>
          </a:bodyPr>
          <a:lstStyle/>
          <a:p>
            <a:r>
              <a:rPr lang="en-US" sz="3200" b="1" dirty="0"/>
              <a:t>The histone code</a:t>
            </a:r>
          </a:p>
        </p:txBody>
      </p:sp>
      <p:sp>
        <p:nvSpPr>
          <p:cNvPr id="78854" name="Text Box 6"/>
          <p:cNvSpPr txBox="1">
            <a:spLocks noChangeArrowheads="1"/>
          </p:cNvSpPr>
          <p:nvPr/>
        </p:nvSpPr>
        <p:spPr bwMode="auto">
          <a:xfrm>
            <a:off x="15840" y="1195070"/>
            <a:ext cx="121700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t>Histone H3</a:t>
            </a:r>
          </a:p>
        </p:txBody>
      </p:sp>
      <p:pic>
        <p:nvPicPr>
          <p:cNvPr id="2" name="Picture 2">
            <a:extLst>
              <a:ext uri="{FF2B5EF4-FFF2-40B4-BE49-F238E27FC236}">
                <a16:creationId xmlns:a16="http://schemas.microsoft.com/office/drawing/2014/main" id="{F3A8B036-E6CA-7E2B-1455-DCFD0054F867}"/>
              </a:ext>
            </a:extLst>
          </p:cNvPr>
          <p:cNvPicPr>
            <a:picLocks noChangeAspect="1" noChangeArrowheads="1"/>
          </p:cNvPicPr>
          <p:nvPr/>
        </p:nvPicPr>
        <p:blipFill rotWithShape="1">
          <a:blip r:embed="rId2"/>
          <a:srcRect t="43061" b="16826"/>
          <a:stretch/>
        </p:blipFill>
        <p:spPr bwMode="auto">
          <a:xfrm>
            <a:off x="271249" y="2086372"/>
            <a:ext cx="4864480" cy="2703196"/>
          </a:xfrm>
          <a:prstGeom prst="rect">
            <a:avLst/>
          </a:prstGeom>
          <a:noFill/>
          <a:ln w="9525">
            <a:noFill/>
            <a:miter lim="800000"/>
            <a:headEnd/>
            <a:tailEnd/>
          </a:ln>
          <a:effectLst/>
        </p:spPr>
      </p:pic>
    </p:spTree>
    <p:extLst>
      <p:ext uri="{BB962C8B-B14F-4D97-AF65-F5344CB8AC3E}">
        <p14:creationId xmlns:p14="http://schemas.microsoft.com/office/powerpoint/2010/main" val="1504549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a:xfrm>
            <a:off x="-76199" y="288796"/>
            <a:ext cx="9144000" cy="533400"/>
          </a:xfrm>
        </p:spPr>
        <p:txBody>
          <a:bodyPr>
            <a:normAutofit fontScale="90000"/>
          </a:bodyPr>
          <a:lstStyle/>
          <a:p>
            <a:pPr>
              <a:defRPr/>
            </a:pPr>
            <a:r>
              <a:rPr lang="en-US" kern="1200" dirty="0" err="1">
                <a:latin typeface="Calibri"/>
              </a:rPr>
              <a:t>ChIP</a:t>
            </a:r>
            <a:r>
              <a:rPr lang="en-US" kern="1200" dirty="0">
                <a:latin typeface="Calibri"/>
              </a:rPr>
              <a:t>-seq across cell types shows</a:t>
            </a:r>
            <a:br>
              <a:rPr lang="en-US" kern="1200" dirty="0">
                <a:latin typeface="Calibri"/>
              </a:rPr>
            </a:br>
            <a:r>
              <a:rPr lang="en-US" dirty="0">
                <a:latin typeface="Calibri"/>
              </a:rPr>
              <a:t>different histone marks near </a:t>
            </a:r>
            <a:r>
              <a:rPr lang="en-US" dirty="0" err="1">
                <a:latin typeface="Calibri"/>
              </a:rPr>
              <a:t>wntless</a:t>
            </a:r>
            <a:endParaRPr lang="en-US" kern="1200" dirty="0">
              <a:latin typeface="Calibri"/>
            </a:endParaRPr>
          </a:p>
        </p:txBody>
      </p:sp>
      <p:sp>
        <p:nvSpPr>
          <p:cNvPr id="8" name="Rectangle 7"/>
          <p:cNvSpPr/>
          <p:nvPr/>
        </p:nvSpPr>
        <p:spPr bwMode="auto">
          <a:xfrm>
            <a:off x="6172200" y="3323150"/>
            <a:ext cx="2819400" cy="1524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indent="-342900" algn="ctr" defTabSz="914400" eaLnBrk="0" fontAlgn="base" hangingPunct="0">
              <a:spcBef>
                <a:spcPct val="20000"/>
              </a:spcBef>
              <a:spcAft>
                <a:spcPct val="0"/>
              </a:spcAft>
            </a:pPr>
            <a:endParaRPr lang="en-US" sz="1600" dirty="0">
              <a:latin typeface="Helvetica"/>
            </a:endParaRPr>
          </a:p>
        </p:txBody>
      </p:sp>
      <p:pic>
        <p:nvPicPr>
          <p:cNvPr id="10" name="Picture 9"/>
          <p:cNvPicPr>
            <a:picLocks noChangeAspect="1" noChangeArrowheads="1"/>
          </p:cNvPicPr>
          <p:nvPr/>
        </p:nvPicPr>
        <p:blipFill rotWithShape="1">
          <a:blip r:embed="rId3" cstate="print"/>
          <a:srcRect t="3315" b="59219"/>
          <a:stretch/>
        </p:blipFill>
        <p:spPr bwMode="auto">
          <a:xfrm>
            <a:off x="112714" y="2509517"/>
            <a:ext cx="8955087" cy="1627266"/>
          </a:xfrm>
          <a:prstGeom prst="rect">
            <a:avLst/>
          </a:prstGeom>
          <a:noFill/>
          <a:ln w="3175">
            <a:noFill/>
            <a:miter lim="800000"/>
            <a:headEnd/>
            <a:tailEnd/>
          </a:ln>
        </p:spPr>
      </p:pic>
      <p:sp>
        <p:nvSpPr>
          <p:cNvPr id="3" name="TextBox 2"/>
          <p:cNvSpPr txBox="1"/>
          <p:nvPr/>
        </p:nvSpPr>
        <p:spPr>
          <a:xfrm>
            <a:off x="1164082" y="1441563"/>
            <a:ext cx="1511902" cy="523220"/>
          </a:xfrm>
          <a:prstGeom prst="rect">
            <a:avLst/>
          </a:prstGeom>
          <a:noFill/>
        </p:spPr>
        <p:txBody>
          <a:bodyPr wrap="none" rtlCol="0">
            <a:spAutoFit/>
          </a:bodyPr>
          <a:lstStyle/>
          <a:p>
            <a:r>
              <a:rPr lang="en-US" sz="2800" dirty="0"/>
              <a:t>Stem cell</a:t>
            </a:r>
          </a:p>
        </p:txBody>
      </p:sp>
      <p:sp>
        <p:nvSpPr>
          <p:cNvPr id="11" name="TextBox 10"/>
          <p:cNvSpPr txBox="1"/>
          <p:nvPr/>
        </p:nvSpPr>
        <p:spPr>
          <a:xfrm>
            <a:off x="3485083" y="1441563"/>
            <a:ext cx="956462" cy="523220"/>
          </a:xfrm>
          <a:prstGeom prst="rect">
            <a:avLst/>
          </a:prstGeom>
          <a:noFill/>
        </p:spPr>
        <p:txBody>
          <a:bodyPr wrap="none" rtlCol="0">
            <a:spAutoFit/>
          </a:bodyPr>
          <a:lstStyle/>
          <a:p>
            <a:r>
              <a:rPr lang="en-US" sz="2800" dirty="0"/>
              <a:t>B cell</a:t>
            </a:r>
          </a:p>
        </p:txBody>
      </p:sp>
      <p:sp>
        <p:nvSpPr>
          <p:cNvPr id="12" name="TextBox 11"/>
          <p:cNvSpPr txBox="1"/>
          <p:nvPr/>
        </p:nvSpPr>
        <p:spPr>
          <a:xfrm>
            <a:off x="5144950" y="1441563"/>
            <a:ext cx="1836786" cy="523220"/>
          </a:xfrm>
          <a:prstGeom prst="rect">
            <a:avLst/>
          </a:prstGeom>
          <a:noFill/>
        </p:spPr>
        <p:txBody>
          <a:bodyPr wrap="none" rtlCol="0">
            <a:spAutoFit/>
          </a:bodyPr>
          <a:lstStyle/>
          <a:p>
            <a:r>
              <a:rPr lang="en-US" sz="2800" dirty="0"/>
              <a:t>endothelial</a:t>
            </a:r>
          </a:p>
        </p:txBody>
      </p:sp>
      <p:sp>
        <p:nvSpPr>
          <p:cNvPr id="13" name="TextBox 12"/>
          <p:cNvSpPr txBox="1"/>
          <p:nvPr/>
        </p:nvSpPr>
        <p:spPr>
          <a:xfrm>
            <a:off x="7382660" y="1441563"/>
            <a:ext cx="1582484" cy="523220"/>
          </a:xfrm>
          <a:prstGeom prst="rect">
            <a:avLst/>
          </a:prstGeom>
          <a:noFill/>
        </p:spPr>
        <p:txBody>
          <a:bodyPr wrap="none" rtlCol="0">
            <a:spAutoFit/>
          </a:bodyPr>
          <a:lstStyle/>
          <a:p>
            <a:r>
              <a:rPr lang="en-US" sz="2800" dirty="0"/>
              <a:t>fibroblast</a:t>
            </a:r>
          </a:p>
        </p:txBody>
      </p:sp>
      <p:sp>
        <p:nvSpPr>
          <p:cNvPr id="15" name="TextBox 14"/>
          <p:cNvSpPr txBox="1"/>
          <p:nvPr/>
        </p:nvSpPr>
        <p:spPr>
          <a:xfrm>
            <a:off x="1420792" y="2085300"/>
            <a:ext cx="1002698" cy="338554"/>
          </a:xfrm>
          <a:prstGeom prst="rect">
            <a:avLst/>
          </a:prstGeom>
          <a:noFill/>
        </p:spPr>
        <p:txBody>
          <a:bodyPr wrap="none" rtlCol="0">
            <a:spAutoFit/>
          </a:bodyPr>
          <a:lstStyle/>
          <a:p>
            <a:r>
              <a:rPr lang="en-US" sz="1600" dirty="0"/>
              <a:t>WLS gene</a:t>
            </a:r>
          </a:p>
        </p:txBody>
      </p:sp>
      <p:sp>
        <p:nvSpPr>
          <p:cNvPr id="16" name="TextBox 15"/>
          <p:cNvSpPr txBox="1"/>
          <p:nvPr/>
        </p:nvSpPr>
        <p:spPr>
          <a:xfrm>
            <a:off x="3429000" y="2085300"/>
            <a:ext cx="1002698" cy="338554"/>
          </a:xfrm>
          <a:prstGeom prst="rect">
            <a:avLst/>
          </a:prstGeom>
          <a:noFill/>
        </p:spPr>
        <p:txBody>
          <a:bodyPr wrap="none" rtlCol="0">
            <a:spAutoFit/>
          </a:bodyPr>
          <a:lstStyle/>
          <a:p>
            <a:r>
              <a:rPr lang="en-US" sz="1600" dirty="0"/>
              <a:t>WLS gene</a:t>
            </a:r>
          </a:p>
        </p:txBody>
      </p:sp>
      <p:sp>
        <p:nvSpPr>
          <p:cNvPr id="17" name="TextBox 16"/>
          <p:cNvSpPr txBox="1"/>
          <p:nvPr/>
        </p:nvSpPr>
        <p:spPr>
          <a:xfrm>
            <a:off x="5486400" y="2085300"/>
            <a:ext cx="1002698" cy="338554"/>
          </a:xfrm>
          <a:prstGeom prst="rect">
            <a:avLst/>
          </a:prstGeom>
          <a:noFill/>
        </p:spPr>
        <p:txBody>
          <a:bodyPr wrap="none" rtlCol="0">
            <a:spAutoFit/>
          </a:bodyPr>
          <a:lstStyle/>
          <a:p>
            <a:r>
              <a:rPr lang="en-US" sz="1600" dirty="0"/>
              <a:t>WLS gene</a:t>
            </a:r>
          </a:p>
        </p:txBody>
      </p:sp>
      <p:sp>
        <p:nvSpPr>
          <p:cNvPr id="18" name="TextBox 17"/>
          <p:cNvSpPr txBox="1"/>
          <p:nvPr/>
        </p:nvSpPr>
        <p:spPr>
          <a:xfrm>
            <a:off x="7543800" y="2085300"/>
            <a:ext cx="1002698" cy="338554"/>
          </a:xfrm>
          <a:prstGeom prst="rect">
            <a:avLst/>
          </a:prstGeom>
          <a:noFill/>
        </p:spPr>
        <p:txBody>
          <a:bodyPr wrap="none" rtlCol="0">
            <a:spAutoFit/>
          </a:bodyPr>
          <a:lstStyle/>
          <a:p>
            <a:r>
              <a:rPr lang="en-US" sz="1600" dirty="0"/>
              <a:t>WLS gene</a:t>
            </a:r>
          </a:p>
        </p:txBody>
      </p:sp>
      <p:sp>
        <p:nvSpPr>
          <p:cNvPr id="19" name="TextBox 18"/>
          <p:cNvSpPr txBox="1"/>
          <p:nvPr/>
        </p:nvSpPr>
        <p:spPr>
          <a:xfrm>
            <a:off x="1275834" y="4349750"/>
            <a:ext cx="1266317" cy="400110"/>
          </a:xfrm>
          <a:prstGeom prst="rect">
            <a:avLst/>
          </a:prstGeom>
          <a:noFill/>
        </p:spPr>
        <p:txBody>
          <a:bodyPr wrap="none" rtlCol="0">
            <a:spAutoFit/>
          </a:bodyPr>
          <a:lstStyle/>
          <a:p>
            <a:r>
              <a:rPr lang="en-US" sz="2000" dirty="0"/>
              <a:t>Repressed</a:t>
            </a:r>
          </a:p>
        </p:txBody>
      </p:sp>
      <p:sp>
        <p:nvSpPr>
          <p:cNvPr id="21" name="TextBox 20"/>
          <p:cNvSpPr txBox="1"/>
          <p:nvPr/>
        </p:nvSpPr>
        <p:spPr>
          <a:xfrm>
            <a:off x="3599302" y="4349750"/>
            <a:ext cx="768510" cy="400110"/>
          </a:xfrm>
          <a:prstGeom prst="rect">
            <a:avLst/>
          </a:prstGeom>
          <a:noFill/>
        </p:spPr>
        <p:txBody>
          <a:bodyPr wrap="none" rtlCol="0">
            <a:spAutoFit/>
          </a:bodyPr>
          <a:lstStyle/>
          <a:p>
            <a:r>
              <a:rPr lang="en-US" sz="2000" dirty="0"/>
              <a:t>Silent</a:t>
            </a:r>
          </a:p>
        </p:txBody>
      </p:sp>
      <p:sp>
        <p:nvSpPr>
          <p:cNvPr id="22" name="TextBox 21"/>
          <p:cNvSpPr txBox="1"/>
          <p:nvPr/>
        </p:nvSpPr>
        <p:spPr>
          <a:xfrm>
            <a:off x="5562601" y="4349750"/>
            <a:ext cx="827871" cy="400110"/>
          </a:xfrm>
          <a:prstGeom prst="rect">
            <a:avLst/>
          </a:prstGeom>
          <a:noFill/>
        </p:spPr>
        <p:txBody>
          <a:bodyPr wrap="none" rtlCol="0">
            <a:spAutoFit/>
          </a:bodyPr>
          <a:lstStyle/>
          <a:p>
            <a:r>
              <a:rPr lang="en-US" sz="2000" dirty="0"/>
              <a:t>Active</a:t>
            </a:r>
          </a:p>
        </p:txBody>
      </p:sp>
      <p:sp>
        <p:nvSpPr>
          <p:cNvPr id="23" name="TextBox 22"/>
          <p:cNvSpPr txBox="1"/>
          <p:nvPr/>
        </p:nvSpPr>
        <p:spPr>
          <a:xfrm>
            <a:off x="7467601" y="4349750"/>
            <a:ext cx="827871" cy="400110"/>
          </a:xfrm>
          <a:prstGeom prst="rect">
            <a:avLst/>
          </a:prstGeom>
          <a:noFill/>
        </p:spPr>
        <p:txBody>
          <a:bodyPr wrap="none" rtlCol="0">
            <a:spAutoFit/>
          </a:bodyPr>
          <a:lstStyle/>
          <a:p>
            <a:r>
              <a:rPr lang="en-US" sz="2000" dirty="0"/>
              <a:t>Active</a:t>
            </a:r>
          </a:p>
        </p:txBody>
      </p:sp>
    </p:spTree>
    <p:extLst>
      <p:ext uri="{BB962C8B-B14F-4D97-AF65-F5344CB8AC3E}">
        <p14:creationId xmlns:p14="http://schemas.microsoft.com/office/powerpoint/2010/main" val="159629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a:blip r:embed="rId3"/>
          <a:stretch>
            <a:fillRect/>
          </a:stretch>
        </p:blipFill>
        <p:spPr>
          <a:xfrm>
            <a:off x="0" y="-2015"/>
            <a:ext cx="9142210" cy="5145516"/>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3628724" y="808523"/>
            <a:ext cx="1982804" cy="1763228"/>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138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 4.93827E-6 L -0.00521 -0.19414 " pathEditMode="relative" rAng="0" ptsTypes="AA">
                                      <p:cBhvr>
                                        <p:cTn id="6" dur="2000" fill="hold"/>
                                        <p:tgtEl>
                                          <p:spTgt spid="2"/>
                                        </p:tgtEl>
                                        <p:attrNameLst>
                                          <p:attrName>ppt_x</p:attrName>
                                          <p:attrName>ppt_y</p:attrName>
                                        </p:attrNameLst>
                                      </p:cBhvr>
                                      <p:rCtr x="-434" y="-9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rotWithShape="1">
          <a:blip r:embed="rId3"/>
          <a:srcRect l="49185" t="-3899" r="32083" b="74288"/>
          <a:stretch/>
        </p:blipFill>
        <p:spPr>
          <a:xfrm>
            <a:off x="3881120" y="436309"/>
            <a:ext cx="4955322" cy="4408871"/>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3700999" y="274320"/>
            <a:ext cx="5322236" cy="4732851"/>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E43891A5-68BF-3110-E9AF-DBB2E8DC5876}"/>
              </a:ext>
            </a:extLst>
          </p:cNvPr>
          <p:cNvPicPr>
            <a:picLocks noChangeAspect="1"/>
          </p:cNvPicPr>
          <p:nvPr/>
        </p:nvPicPr>
        <p:blipFill rotWithShape="1">
          <a:blip r:embed="rId3"/>
          <a:srcRect l="66013" t="17415" r="23541" b="72515"/>
          <a:stretch/>
        </p:blipFill>
        <p:spPr>
          <a:xfrm>
            <a:off x="307558" y="1795020"/>
            <a:ext cx="3245728" cy="1760980"/>
          </a:xfrm>
          <a:prstGeom prst="rect">
            <a:avLst/>
          </a:prstGeom>
        </p:spPr>
      </p:pic>
    </p:spTree>
    <p:extLst>
      <p:ext uri="{BB962C8B-B14F-4D97-AF65-F5344CB8AC3E}">
        <p14:creationId xmlns:p14="http://schemas.microsoft.com/office/powerpoint/2010/main" val="31361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a:blip r:embed="rId3"/>
          <a:stretch>
            <a:fillRect/>
          </a:stretch>
        </p:blipFill>
        <p:spPr>
          <a:xfrm>
            <a:off x="0" y="-2015"/>
            <a:ext cx="9142210" cy="5145516"/>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4350084" y="-237957"/>
            <a:ext cx="1982804" cy="1763228"/>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36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 0 L -0.17188 0.01512 " pathEditMode="relative" rAng="0" ptsTypes="AA">
                                      <p:cBhvr>
                                        <p:cTn id="6" dur="2000" fill="hold"/>
                                        <p:tgtEl>
                                          <p:spTgt spid="2"/>
                                        </p:tgtEl>
                                        <p:attrNameLst>
                                          <p:attrName>ppt_x</p:attrName>
                                          <p:attrName>ppt_y</p:attrName>
                                        </p:attrNameLst>
                                      </p:cBhvr>
                                      <p:rCtr x="-8767"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rotWithShape="1">
          <a:blip r:embed="rId3"/>
          <a:srcRect l="31784" t="1" r="54285" b="82586"/>
          <a:stretch/>
        </p:blipFill>
        <p:spPr>
          <a:xfrm>
            <a:off x="2806768" y="844374"/>
            <a:ext cx="4749926" cy="3341546"/>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2618971" y="450264"/>
            <a:ext cx="5079613" cy="4255166"/>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836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B4021D-A037-1792-4BB7-4D945BE42F79}"/>
              </a:ext>
            </a:extLst>
          </p:cNvPr>
          <p:cNvSpPr txBox="1"/>
          <p:nvPr/>
        </p:nvSpPr>
        <p:spPr>
          <a:xfrm>
            <a:off x="387649" y="193040"/>
            <a:ext cx="8368701" cy="584775"/>
          </a:xfrm>
          <a:prstGeom prst="rect">
            <a:avLst/>
          </a:prstGeom>
          <a:noFill/>
        </p:spPr>
        <p:txBody>
          <a:bodyPr wrap="none" rtlCol="0">
            <a:spAutoFit/>
          </a:bodyPr>
          <a:lstStyle/>
          <a:p>
            <a:r>
              <a:rPr lang="en-US" sz="3200" dirty="0"/>
              <a:t>Imprinting: expression of a gene from one parent</a:t>
            </a:r>
          </a:p>
        </p:txBody>
      </p:sp>
      <p:pic>
        <p:nvPicPr>
          <p:cNvPr id="6" name="Picture 5" descr="A diagram of a diagram of a structure&#10;&#10;Description automatically generated with medium confidence">
            <a:extLst>
              <a:ext uri="{FF2B5EF4-FFF2-40B4-BE49-F238E27FC236}">
                <a16:creationId xmlns:a16="http://schemas.microsoft.com/office/drawing/2014/main" id="{2E15CDB7-757F-917E-C339-168218F368CD}"/>
              </a:ext>
            </a:extLst>
          </p:cNvPr>
          <p:cNvPicPr>
            <a:picLocks noChangeAspect="1"/>
          </p:cNvPicPr>
          <p:nvPr/>
        </p:nvPicPr>
        <p:blipFill>
          <a:blip r:embed="rId2"/>
          <a:stretch>
            <a:fillRect/>
          </a:stretch>
        </p:blipFill>
        <p:spPr>
          <a:xfrm>
            <a:off x="60128" y="1133240"/>
            <a:ext cx="9043232" cy="3448920"/>
          </a:xfrm>
          <a:prstGeom prst="rect">
            <a:avLst/>
          </a:prstGeom>
        </p:spPr>
      </p:pic>
    </p:spTree>
    <p:extLst>
      <p:ext uri="{BB962C8B-B14F-4D97-AF65-F5344CB8AC3E}">
        <p14:creationId xmlns:p14="http://schemas.microsoft.com/office/powerpoint/2010/main" val="3590462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F446D-7244-6ACC-4C8E-2D17F2AE6DD0}"/>
              </a:ext>
            </a:extLst>
          </p:cNvPr>
          <p:cNvSpPr txBox="1"/>
          <p:nvPr/>
        </p:nvSpPr>
        <p:spPr>
          <a:xfrm>
            <a:off x="905809" y="132080"/>
            <a:ext cx="8756351" cy="584775"/>
          </a:xfrm>
          <a:prstGeom prst="rect">
            <a:avLst/>
          </a:prstGeom>
          <a:noFill/>
        </p:spPr>
        <p:txBody>
          <a:bodyPr wrap="square" rtlCol="0">
            <a:spAutoFit/>
          </a:bodyPr>
          <a:lstStyle/>
          <a:p>
            <a:r>
              <a:rPr lang="en-US" sz="3200" dirty="0"/>
              <a:t>Disorders due to dysfunction at imprinting loci</a:t>
            </a:r>
          </a:p>
        </p:txBody>
      </p:sp>
      <p:pic>
        <p:nvPicPr>
          <p:cNvPr id="2054" name="Picture 6" descr="Figure thumbnail gr1">
            <a:extLst>
              <a:ext uri="{FF2B5EF4-FFF2-40B4-BE49-F238E27FC236}">
                <a16:creationId xmlns:a16="http://schemas.microsoft.com/office/drawing/2014/main" id="{051264AA-E96C-B294-0B2A-A030BE05D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183" y="830783"/>
            <a:ext cx="4656137" cy="431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5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84EE5C-AEA9-33B7-D1B6-DDCB991BB231}"/>
              </a:ext>
            </a:extLst>
          </p:cNvPr>
          <p:cNvSpPr txBox="1">
            <a:spLocks/>
          </p:cNvSpPr>
          <p:nvPr/>
        </p:nvSpPr>
        <p:spPr>
          <a:xfrm>
            <a:off x="-309880" y="-296705"/>
            <a:ext cx="105156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The ENCODE Encyclopedia</a:t>
            </a:r>
          </a:p>
        </p:txBody>
      </p:sp>
      <p:pic>
        <p:nvPicPr>
          <p:cNvPr id="5" name="Picture 4">
            <a:extLst>
              <a:ext uri="{FF2B5EF4-FFF2-40B4-BE49-F238E27FC236}">
                <a16:creationId xmlns:a16="http://schemas.microsoft.com/office/drawing/2014/main" id="{4D700345-9306-C901-D42C-385FB601C752}"/>
              </a:ext>
            </a:extLst>
          </p:cNvPr>
          <p:cNvPicPr>
            <a:picLocks noChangeAspect="1"/>
          </p:cNvPicPr>
          <p:nvPr/>
        </p:nvPicPr>
        <p:blipFill rotWithShape="1">
          <a:blip r:embed="rId2">
            <a:extLst>
              <a:ext uri="{28A0092B-C50C-407E-A947-70E740481C1C}">
                <a14:useLocalDpi xmlns:a14="http://schemas.microsoft.com/office/drawing/2010/main" val="0"/>
              </a:ext>
            </a:extLst>
          </a:blip>
          <a:srcRect t="3909" r="18552" b="53941"/>
          <a:stretch/>
        </p:blipFill>
        <p:spPr>
          <a:xfrm>
            <a:off x="115189" y="764650"/>
            <a:ext cx="5604891" cy="4104640"/>
          </a:xfrm>
          <a:prstGeom prst="rect">
            <a:avLst/>
          </a:prstGeom>
        </p:spPr>
      </p:pic>
      <p:pic>
        <p:nvPicPr>
          <p:cNvPr id="6" name="Picture 5">
            <a:extLst>
              <a:ext uri="{FF2B5EF4-FFF2-40B4-BE49-F238E27FC236}">
                <a16:creationId xmlns:a16="http://schemas.microsoft.com/office/drawing/2014/main" id="{BC7D5B0E-5CEA-7361-3429-6B825BF1F9E6}"/>
              </a:ext>
            </a:extLst>
          </p:cNvPr>
          <p:cNvPicPr>
            <a:picLocks noChangeAspect="1"/>
          </p:cNvPicPr>
          <p:nvPr/>
        </p:nvPicPr>
        <p:blipFill rotWithShape="1">
          <a:blip r:embed="rId2">
            <a:extLst>
              <a:ext uri="{28A0092B-C50C-407E-A947-70E740481C1C}">
                <a14:useLocalDpi xmlns:a14="http://schemas.microsoft.com/office/drawing/2010/main" val="0"/>
              </a:ext>
            </a:extLst>
          </a:blip>
          <a:srcRect t="72930" r="70406" b="17114"/>
          <a:stretch/>
        </p:blipFill>
        <p:spPr>
          <a:xfrm>
            <a:off x="5813169" y="1587658"/>
            <a:ext cx="2406271" cy="1145489"/>
          </a:xfrm>
          <a:prstGeom prst="rect">
            <a:avLst/>
          </a:prstGeom>
        </p:spPr>
      </p:pic>
      <p:pic>
        <p:nvPicPr>
          <p:cNvPr id="8" name="Picture 7">
            <a:extLst>
              <a:ext uri="{FF2B5EF4-FFF2-40B4-BE49-F238E27FC236}">
                <a16:creationId xmlns:a16="http://schemas.microsoft.com/office/drawing/2014/main" id="{224A5B04-DB01-CBB5-78D2-B2EDF833F252}"/>
              </a:ext>
            </a:extLst>
          </p:cNvPr>
          <p:cNvPicPr>
            <a:picLocks noChangeAspect="1"/>
          </p:cNvPicPr>
          <p:nvPr/>
        </p:nvPicPr>
        <p:blipFill rotWithShape="1">
          <a:blip r:embed="rId2">
            <a:extLst>
              <a:ext uri="{28A0092B-C50C-407E-A947-70E740481C1C}">
                <a14:useLocalDpi xmlns:a14="http://schemas.microsoft.com/office/drawing/2010/main" val="0"/>
              </a:ext>
            </a:extLst>
          </a:blip>
          <a:srcRect l="28259" t="77226" r="56122" b="16231"/>
          <a:stretch/>
        </p:blipFill>
        <p:spPr>
          <a:xfrm>
            <a:off x="6248400" y="2570587"/>
            <a:ext cx="1270000" cy="752818"/>
          </a:xfrm>
          <a:prstGeom prst="rect">
            <a:avLst/>
          </a:prstGeom>
        </p:spPr>
      </p:pic>
      <p:pic>
        <p:nvPicPr>
          <p:cNvPr id="9" name="Picture 8">
            <a:extLst>
              <a:ext uri="{FF2B5EF4-FFF2-40B4-BE49-F238E27FC236}">
                <a16:creationId xmlns:a16="http://schemas.microsoft.com/office/drawing/2014/main" id="{6226FF1A-0D1D-05BE-EC65-4A17A85FB6DD}"/>
              </a:ext>
            </a:extLst>
          </p:cNvPr>
          <p:cNvPicPr>
            <a:picLocks noChangeAspect="1"/>
          </p:cNvPicPr>
          <p:nvPr/>
        </p:nvPicPr>
        <p:blipFill rotWithShape="1">
          <a:blip r:embed="rId2">
            <a:extLst>
              <a:ext uri="{28A0092B-C50C-407E-A947-70E740481C1C}">
                <a14:useLocalDpi xmlns:a14="http://schemas.microsoft.com/office/drawing/2010/main" val="0"/>
              </a:ext>
            </a:extLst>
          </a:blip>
          <a:srcRect l="42190" t="77648" r="32195" b="15809"/>
          <a:stretch/>
        </p:blipFill>
        <p:spPr>
          <a:xfrm>
            <a:off x="6217921" y="3120390"/>
            <a:ext cx="2082800" cy="752818"/>
          </a:xfrm>
          <a:prstGeom prst="rect">
            <a:avLst/>
          </a:prstGeom>
        </p:spPr>
      </p:pic>
    </p:spTree>
    <p:extLst>
      <p:ext uri="{BB962C8B-B14F-4D97-AF65-F5344CB8AC3E}">
        <p14:creationId xmlns:p14="http://schemas.microsoft.com/office/powerpoint/2010/main" val="353981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9007-2837-5A3C-01FA-D1610A89A6FE}"/>
              </a:ext>
            </a:extLst>
          </p:cNvPr>
          <p:cNvSpPr>
            <a:spLocks noGrp="1"/>
          </p:cNvSpPr>
          <p:nvPr>
            <p:ph type="title"/>
          </p:nvPr>
        </p:nvSpPr>
        <p:spPr>
          <a:xfrm>
            <a:off x="457200" y="76200"/>
            <a:ext cx="8229600" cy="857250"/>
          </a:xfrm>
        </p:spPr>
        <p:txBody>
          <a:bodyPr/>
          <a:lstStyle/>
          <a:p>
            <a:r>
              <a:rPr lang="en-US" dirty="0" err="1"/>
              <a:t>encodeproject.org</a:t>
            </a:r>
            <a:endParaRPr lang="en-US" dirty="0"/>
          </a:p>
        </p:txBody>
      </p:sp>
      <p:pic>
        <p:nvPicPr>
          <p:cNvPr id="5" name="Picture 4" descr="A screenshot of a computer&#10;&#10;Description automatically generated">
            <a:extLst>
              <a:ext uri="{FF2B5EF4-FFF2-40B4-BE49-F238E27FC236}">
                <a16:creationId xmlns:a16="http://schemas.microsoft.com/office/drawing/2014/main" id="{ED2F78CB-ACFF-C257-09E1-69B49E3B0816}"/>
              </a:ext>
            </a:extLst>
          </p:cNvPr>
          <p:cNvPicPr>
            <a:picLocks noChangeAspect="1"/>
          </p:cNvPicPr>
          <p:nvPr/>
        </p:nvPicPr>
        <p:blipFill>
          <a:blip r:embed="rId2"/>
          <a:stretch>
            <a:fillRect/>
          </a:stretch>
        </p:blipFill>
        <p:spPr>
          <a:xfrm>
            <a:off x="457200" y="933450"/>
            <a:ext cx="7772400" cy="4210050"/>
          </a:xfrm>
          <a:prstGeom prst="rect">
            <a:avLst/>
          </a:prstGeom>
        </p:spPr>
      </p:pic>
    </p:spTree>
    <p:extLst>
      <p:ext uri="{BB962C8B-B14F-4D97-AF65-F5344CB8AC3E}">
        <p14:creationId xmlns:p14="http://schemas.microsoft.com/office/powerpoint/2010/main" val="163417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218946" y="787804"/>
            <a:ext cx="1572128" cy="39654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aseline="-25000" dirty="0"/>
          </a:p>
        </p:txBody>
      </p:sp>
      <p:sp>
        <p:nvSpPr>
          <p:cNvPr id="13" name="Rectangle 12"/>
          <p:cNvSpPr/>
          <p:nvPr/>
        </p:nvSpPr>
        <p:spPr>
          <a:xfrm>
            <a:off x="4658729" y="783344"/>
            <a:ext cx="408573" cy="39654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aseline="-2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554" y="973465"/>
            <a:ext cx="6481482" cy="4170036"/>
          </a:xfrm>
          <a:prstGeom prst="rect">
            <a:avLst/>
          </a:prstGeom>
        </p:spPr>
      </p:pic>
      <p:sp>
        <p:nvSpPr>
          <p:cNvPr id="6" name="TextBox 5"/>
          <p:cNvSpPr txBox="1"/>
          <p:nvPr/>
        </p:nvSpPr>
        <p:spPr>
          <a:xfrm>
            <a:off x="1697694" y="137013"/>
            <a:ext cx="5922070" cy="646331"/>
          </a:xfrm>
          <a:prstGeom prst="rect">
            <a:avLst/>
          </a:prstGeom>
          <a:noFill/>
        </p:spPr>
        <p:txBody>
          <a:bodyPr wrap="none" rtlCol="0">
            <a:spAutoFit/>
          </a:bodyPr>
          <a:lstStyle/>
          <a:p>
            <a:r>
              <a:rPr lang="en-US" sz="3600" dirty="0"/>
              <a:t>Catalog of genetic associations</a:t>
            </a:r>
          </a:p>
        </p:txBody>
      </p:sp>
      <p:sp>
        <p:nvSpPr>
          <p:cNvPr id="7" name="TextBox 6"/>
          <p:cNvSpPr txBox="1"/>
          <p:nvPr/>
        </p:nvSpPr>
        <p:spPr>
          <a:xfrm>
            <a:off x="6586953" y="4743920"/>
            <a:ext cx="2557047" cy="369332"/>
          </a:xfrm>
          <a:prstGeom prst="rect">
            <a:avLst/>
          </a:prstGeom>
          <a:noFill/>
        </p:spPr>
        <p:txBody>
          <a:bodyPr wrap="none" rtlCol="0">
            <a:spAutoFit/>
          </a:bodyPr>
          <a:lstStyle/>
          <a:p>
            <a:r>
              <a:rPr lang="en-US" dirty="0"/>
              <a:t>NHGRI-EBI GWAS Catalog</a:t>
            </a:r>
          </a:p>
        </p:txBody>
      </p:sp>
    </p:spTree>
    <p:extLst>
      <p:ext uri="{BB962C8B-B14F-4D97-AF65-F5344CB8AC3E}">
        <p14:creationId xmlns:p14="http://schemas.microsoft.com/office/powerpoint/2010/main" val="210628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9007-2837-5A3C-01FA-D1610A89A6FE}"/>
              </a:ext>
            </a:extLst>
          </p:cNvPr>
          <p:cNvSpPr>
            <a:spLocks noGrp="1"/>
          </p:cNvSpPr>
          <p:nvPr>
            <p:ph type="title"/>
          </p:nvPr>
        </p:nvSpPr>
        <p:spPr>
          <a:xfrm>
            <a:off x="457200" y="76200"/>
            <a:ext cx="8229600" cy="857250"/>
          </a:xfrm>
        </p:spPr>
        <p:txBody>
          <a:bodyPr/>
          <a:lstStyle/>
          <a:p>
            <a:r>
              <a:rPr lang="en-US" dirty="0" err="1"/>
              <a:t>encodeproject.org</a:t>
            </a:r>
            <a:endParaRPr lang="en-US" dirty="0"/>
          </a:p>
        </p:txBody>
      </p:sp>
      <p:pic>
        <p:nvPicPr>
          <p:cNvPr id="5" name="Picture 4" descr="A screenshot of a computer&#10;&#10;Description automatically generated">
            <a:extLst>
              <a:ext uri="{FF2B5EF4-FFF2-40B4-BE49-F238E27FC236}">
                <a16:creationId xmlns:a16="http://schemas.microsoft.com/office/drawing/2014/main" id="{ED2F78CB-ACFF-C257-09E1-69B49E3B0816}"/>
              </a:ext>
            </a:extLst>
          </p:cNvPr>
          <p:cNvPicPr>
            <a:picLocks noChangeAspect="1"/>
          </p:cNvPicPr>
          <p:nvPr/>
        </p:nvPicPr>
        <p:blipFill>
          <a:blip r:embed="rId2"/>
          <a:stretch>
            <a:fillRect/>
          </a:stretch>
        </p:blipFill>
        <p:spPr>
          <a:xfrm>
            <a:off x="457200" y="933450"/>
            <a:ext cx="7772400" cy="4210050"/>
          </a:xfrm>
          <a:prstGeom prst="rect">
            <a:avLst/>
          </a:prstGeom>
        </p:spPr>
      </p:pic>
      <p:sp>
        <p:nvSpPr>
          <p:cNvPr id="3" name="Frame 2">
            <a:extLst>
              <a:ext uri="{FF2B5EF4-FFF2-40B4-BE49-F238E27FC236}">
                <a16:creationId xmlns:a16="http://schemas.microsoft.com/office/drawing/2014/main" id="{190A6751-D910-91E6-498A-B8C6BA594594}"/>
              </a:ext>
            </a:extLst>
          </p:cNvPr>
          <p:cNvSpPr/>
          <p:nvPr/>
        </p:nvSpPr>
        <p:spPr>
          <a:xfrm>
            <a:off x="3230880" y="3088640"/>
            <a:ext cx="2286000" cy="701040"/>
          </a:xfrm>
          <a:prstGeom prst="fram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736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8D0F45-C3EB-04D1-AC95-C4D9A4CEB65D}"/>
              </a:ext>
            </a:extLst>
          </p:cNvPr>
          <p:cNvPicPr>
            <a:picLocks noChangeAspect="1"/>
          </p:cNvPicPr>
          <p:nvPr/>
        </p:nvPicPr>
        <p:blipFill rotWithShape="1">
          <a:blip r:embed="rId2"/>
          <a:srcRect t="19161"/>
          <a:stretch/>
        </p:blipFill>
        <p:spPr>
          <a:xfrm>
            <a:off x="1815334" y="985520"/>
            <a:ext cx="5513331" cy="4157980"/>
          </a:xfrm>
          <a:prstGeom prst="rect">
            <a:avLst/>
          </a:prstGeom>
        </p:spPr>
      </p:pic>
      <p:sp>
        <p:nvSpPr>
          <p:cNvPr id="6" name="Title 1">
            <a:extLst>
              <a:ext uri="{FF2B5EF4-FFF2-40B4-BE49-F238E27FC236}">
                <a16:creationId xmlns:a16="http://schemas.microsoft.com/office/drawing/2014/main" id="{CAF30C2F-7435-0B6A-A12F-E989AA65501F}"/>
              </a:ext>
            </a:extLst>
          </p:cNvPr>
          <p:cNvSpPr txBox="1">
            <a:spLocks/>
          </p:cNvSpPr>
          <p:nvPr/>
        </p:nvSpPr>
        <p:spPr>
          <a:xfrm>
            <a:off x="457200" y="76200"/>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encodeproject.org</a:t>
            </a:r>
            <a:endParaRPr lang="en-US" dirty="0"/>
          </a:p>
        </p:txBody>
      </p:sp>
    </p:spTree>
    <p:extLst>
      <p:ext uri="{BB962C8B-B14F-4D97-AF65-F5344CB8AC3E}">
        <p14:creationId xmlns:p14="http://schemas.microsoft.com/office/powerpoint/2010/main" val="153606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9007-2837-5A3C-01FA-D1610A89A6FE}"/>
              </a:ext>
            </a:extLst>
          </p:cNvPr>
          <p:cNvSpPr>
            <a:spLocks noGrp="1"/>
          </p:cNvSpPr>
          <p:nvPr>
            <p:ph type="title"/>
          </p:nvPr>
        </p:nvSpPr>
        <p:spPr>
          <a:xfrm>
            <a:off x="457200" y="76200"/>
            <a:ext cx="8229600" cy="857250"/>
          </a:xfrm>
        </p:spPr>
        <p:txBody>
          <a:bodyPr/>
          <a:lstStyle/>
          <a:p>
            <a:r>
              <a:rPr lang="en-US" dirty="0" err="1"/>
              <a:t>encodeproject.org</a:t>
            </a:r>
            <a:endParaRPr lang="en-US" dirty="0"/>
          </a:p>
        </p:txBody>
      </p:sp>
      <p:pic>
        <p:nvPicPr>
          <p:cNvPr id="4" name="Picture 3" descr="A screenshot of a computer&#10;&#10;Description automatically generated">
            <a:extLst>
              <a:ext uri="{FF2B5EF4-FFF2-40B4-BE49-F238E27FC236}">
                <a16:creationId xmlns:a16="http://schemas.microsoft.com/office/drawing/2014/main" id="{E1CB6B77-CDCC-A015-0EFD-93AA2663FADE}"/>
              </a:ext>
            </a:extLst>
          </p:cNvPr>
          <p:cNvPicPr>
            <a:picLocks noChangeAspect="1"/>
          </p:cNvPicPr>
          <p:nvPr/>
        </p:nvPicPr>
        <p:blipFill rotWithShape="1">
          <a:blip r:embed="rId2"/>
          <a:srcRect t="12997"/>
          <a:stretch/>
        </p:blipFill>
        <p:spPr>
          <a:xfrm>
            <a:off x="248146" y="933450"/>
            <a:ext cx="7772400" cy="4148787"/>
          </a:xfrm>
          <a:prstGeom prst="rect">
            <a:avLst/>
          </a:prstGeom>
        </p:spPr>
      </p:pic>
    </p:spTree>
    <p:extLst>
      <p:ext uri="{BB962C8B-B14F-4D97-AF65-F5344CB8AC3E}">
        <p14:creationId xmlns:p14="http://schemas.microsoft.com/office/powerpoint/2010/main" val="178576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8172435-84D6-6D5C-2C61-87176FD79DA6}"/>
              </a:ext>
            </a:extLst>
          </p:cNvPr>
          <p:cNvPicPr>
            <a:picLocks noGrp="1" noChangeAspect="1"/>
          </p:cNvPicPr>
          <p:nvPr>
            <p:ph idx="1"/>
          </p:nvPr>
        </p:nvPicPr>
        <p:blipFill>
          <a:blip r:embed="rId2"/>
          <a:stretch>
            <a:fillRect/>
          </a:stretch>
        </p:blipFill>
        <p:spPr>
          <a:xfrm>
            <a:off x="516420" y="1200150"/>
            <a:ext cx="8111159" cy="3394075"/>
          </a:xfrm>
        </p:spPr>
      </p:pic>
      <p:sp>
        <p:nvSpPr>
          <p:cNvPr id="6" name="Title 1">
            <a:extLst>
              <a:ext uri="{FF2B5EF4-FFF2-40B4-BE49-F238E27FC236}">
                <a16:creationId xmlns:a16="http://schemas.microsoft.com/office/drawing/2014/main" id="{2D47E903-00A9-1791-4A21-DDD6BA736FE5}"/>
              </a:ext>
            </a:extLst>
          </p:cNvPr>
          <p:cNvSpPr txBox="1">
            <a:spLocks/>
          </p:cNvSpPr>
          <p:nvPr/>
        </p:nvSpPr>
        <p:spPr>
          <a:xfrm>
            <a:off x="457200" y="76200"/>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encodeproject.org</a:t>
            </a:r>
            <a:endParaRPr lang="en-US" dirty="0"/>
          </a:p>
        </p:txBody>
      </p:sp>
    </p:spTree>
    <p:extLst>
      <p:ext uri="{BB962C8B-B14F-4D97-AF65-F5344CB8AC3E}">
        <p14:creationId xmlns:p14="http://schemas.microsoft.com/office/powerpoint/2010/main" val="4031554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021"/>
            <a:ext cx="7772400" cy="1102519"/>
          </a:xfrm>
        </p:spPr>
        <p:txBody>
          <a:bodyPr/>
          <a:lstStyle/>
          <a:p>
            <a:r>
              <a:rPr lang="en-US" dirty="0"/>
              <a:t>Summary</a:t>
            </a:r>
          </a:p>
        </p:txBody>
      </p:sp>
      <p:sp>
        <p:nvSpPr>
          <p:cNvPr id="6" name="TextBox 5">
            <a:extLst>
              <a:ext uri="{FF2B5EF4-FFF2-40B4-BE49-F238E27FC236}">
                <a16:creationId xmlns:a16="http://schemas.microsoft.com/office/drawing/2014/main" id="{1FCD649B-E874-C4F0-C589-0FAA36A61188}"/>
              </a:ext>
            </a:extLst>
          </p:cNvPr>
          <p:cNvSpPr txBox="1"/>
          <p:nvPr/>
        </p:nvSpPr>
        <p:spPr>
          <a:xfrm>
            <a:off x="418603" y="688658"/>
            <a:ext cx="8306794"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A substantial fraction of phenotypic variation involves noncoding genetic variation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Many features of the noncoding genome contribute to gene regulation including chromatin accessibility, histone modification, and DNA methylation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 ENCODE project is a major resource for gene regulatory features in diverse human and mouse tissues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64895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1677" y="171452"/>
            <a:ext cx="2047875" cy="257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4459705" y="-16041"/>
            <a:ext cx="4684294" cy="481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Rectangle 10"/>
          <p:cNvSpPr/>
          <p:nvPr/>
        </p:nvSpPr>
        <p:spPr>
          <a:xfrm>
            <a:off x="5781677" y="171452"/>
            <a:ext cx="2047875" cy="257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itle 1"/>
          <p:cNvSpPr>
            <a:spLocks noGrp="1"/>
          </p:cNvSpPr>
          <p:nvPr>
            <p:ph type="title"/>
          </p:nvPr>
        </p:nvSpPr>
        <p:spPr>
          <a:xfrm>
            <a:off x="1" y="147388"/>
            <a:ext cx="9143999" cy="857250"/>
          </a:xfrm>
        </p:spPr>
        <p:txBody>
          <a:bodyPr>
            <a:noAutofit/>
          </a:bodyPr>
          <a:lstStyle/>
          <a:p>
            <a:r>
              <a:rPr lang="en-US" sz="4000" b="1" dirty="0">
                <a:cs typeface="Calibri"/>
              </a:rPr>
              <a:t>Genetic associations with common diseases are largely non-coding</a:t>
            </a:r>
          </a:p>
        </p:txBody>
      </p:sp>
      <p:sp>
        <p:nvSpPr>
          <p:cNvPr id="10" name="Rectangle 9"/>
          <p:cNvSpPr/>
          <p:nvPr/>
        </p:nvSpPr>
        <p:spPr>
          <a:xfrm>
            <a:off x="3007385" y="5053264"/>
            <a:ext cx="2483913" cy="802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TextBox 15"/>
          <p:cNvSpPr txBox="1"/>
          <p:nvPr/>
        </p:nvSpPr>
        <p:spPr>
          <a:xfrm>
            <a:off x="5478571" y="1220727"/>
            <a:ext cx="3159840" cy="830997"/>
          </a:xfrm>
          <a:prstGeom prst="rect">
            <a:avLst/>
          </a:prstGeom>
          <a:noFill/>
        </p:spPr>
        <p:txBody>
          <a:bodyPr wrap="none" rtlCol="0">
            <a:spAutoFit/>
          </a:bodyPr>
          <a:lstStyle/>
          <a:p>
            <a:pPr algn="ctr"/>
            <a:r>
              <a:rPr lang="en-US" sz="2400" b="1" dirty="0">
                <a:latin typeface="Arial" charset="0"/>
                <a:ea typeface="Arial" charset="0"/>
                <a:cs typeface="Arial" charset="0"/>
              </a:rPr>
              <a:t>Untranslated </a:t>
            </a:r>
            <a:r>
              <a:rPr lang="en-US" sz="2400" b="1" dirty="0" err="1">
                <a:latin typeface="Arial" charset="0"/>
                <a:ea typeface="Arial" charset="0"/>
                <a:cs typeface="Arial" charset="0"/>
              </a:rPr>
              <a:t>Exonic</a:t>
            </a:r>
            <a:endParaRPr lang="en-US" sz="2400" b="1" dirty="0">
              <a:latin typeface="Arial" charset="0"/>
              <a:ea typeface="Arial" charset="0"/>
              <a:cs typeface="Arial" charset="0"/>
            </a:endParaRPr>
          </a:p>
          <a:p>
            <a:pPr algn="ctr"/>
            <a:r>
              <a:rPr lang="en-US" sz="2400" b="1" dirty="0">
                <a:latin typeface="Arial" charset="0"/>
                <a:ea typeface="Arial" charset="0"/>
                <a:cs typeface="Arial" charset="0"/>
              </a:rPr>
              <a:t>(2%)</a:t>
            </a:r>
          </a:p>
        </p:txBody>
      </p:sp>
      <p:sp>
        <p:nvSpPr>
          <p:cNvPr id="17" name="TextBox 16"/>
          <p:cNvSpPr txBox="1"/>
          <p:nvPr/>
        </p:nvSpPr>
        <p:spPr>
          <a:xfrm>
            <a:off x="1013591" y="1220727"/>
            <a:ext cx="2387193" cy="830997"/>
          </a:xfrm>
          <a:prstGeom prst="rect">
            <a:avLst/>
          </a:prstGeom>
          <a:noFill/>
        </p:spPr>
        <p:txBody>
          <a:bodyPr wrap="none" rtlCol="0">
            <a:spAutoFit/>
          </a:bodyPr>
          <a:lstStyle/>
          <a:p>
            <a:pPr algn="ctr"/>
            <a:r>
              <a:rPr lang="en-US" sz="2400" b="1" dirty="0">
                <a:latin typeface="Arial" charset="0"/>
                <a:ea typeface="Arial" charset="0"/>
                <a:cs typeface="Arial" charset="0"/>
              </a:rPr>
              <a:t>Protein Coding</a:t>
            </a:r>
          </a:p>
          <a:p>
            <a:pPr algn="ctr"/>
            <a:r>
              <a:rPr lang="en-US" sz="2400" b="1" dirty="0">
                <a:latin typeface="Arial" charset="0"/>
                <a:ea typeface="Arial" charset="0"/>
                <a:cs typeface="Arial" charset="0"/>
              </a:rPr>
              <a:t>(7%)</a:t>
            </a:r>
          </a:p>
        </p:txBody>
      </p:sp>
      <p:sp>
        <p:nvSpPr>
          <p:cNvPr id="23" name="Freeform 22"/>
          <p:cNvSpPr/>
          <p:nvPr/>
        </p:nvSpPr>
        <p:spPr>
          <a:xfrm>
            <a:off x="4662454" y="1435100"/>
            <a:ext cx="876300" cy="457200"/>
          </a:xfrm>
          <a:custGeom>
            <a:avLst/>
            <a:gdLst>
              <a:gd name="connsiteX0" fmla="*/ 825500 w 825500"/>
              <a:gd name="connsiteY0" fmla="*/ 0 h 368300"/>
              <a:gd name="connsiteX1" fmla="*/ 241300 w 825500"/>
              <a:gd name="connsiteY1" fmla="*/ 0 h 368300"/>
              <a:gd name="connsiteX2" fmla="*/ 0 w 825500"/>
              <a:gd name="connsiteY2" fmla="*/ 368300 h 368300"/>
            </a:gdLst>
            <a:ahLst/>
            <a:cxnLst>
              <a:cxn ang="0">
                <a:pos x="connsiteX0" y="connsiteY0"/>
              </a:cxn>
              <a:cxn ang="0">
                <a:pos x="connsiteX1" y="connsiteY1"/>
              </a:cxn>
              <a:cxn ang="0">
                <a:pos x="connsiteX2" y="connsiteY2"/>
              </a:cxn>
            </a:cxnLst>
            <a:rect l="l" t="t" r="r" b="b"/>
            <a:pathLst>
              <a:path w="825500" h="368300">
                <a:moveTo>
                  <a:pt x="825500" y="0"/>
                </a:moveTo>
                <a:lnTo>
                  <a:pt x="241300" y="0"/>
                </a:lnTo>
                <a:lnTo>
                  <a:pt x="0" y="368300"/>
                </a:lnTo>
              </a:path>
            </a:pathLst>
          </a:custGeom>
          <a:noFill/>
          <a:ln w="50800" cap="flat">
            <a:solidFill>
              <a:schemeClr val="tx1"/>
            </a:solidFill>
            <a:prstDash val="solid"/>
            <a:round/>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4" name="Freeform 23"/>
          <p:cNvSpPr/>
          <p:nvPr/>
        </p:nvSpPr>
        <p:spPr>
          <a:xfrm>
            <a:off x="3354354" y="1447800"/>
            <a:ext cx="711200" cy="444500"/>
          </a:xfrm>
          <a:custGeom>
            <a:avLst/>
            <a:gdLst>
              <a:gd name="connsiteX0" fmla="*/ 0 w 711200"/>
              <a:gd name="connsiteY0" fmla="*/ 0 h 304800"/>
              <a:gd name="connsiteX1" fmla="*/ 520700 w 711200"/>
              <a:gd name="connsiteY1" fmla="*/ 0 h 304800"/>
              <a:gd name="connsiteX2" fmla="*/ 711200 w 711200"/>
              <a:gd name="connsiteY2" fmla="*/ 304800 h 304800"/>
            </a:gdLst>
            <a:ahLst/>
            <a:cxnLst>
              <a:cxn ang="0">
                <a:pos x="connsiteX0" y="connsiteY0"/>
              </a:cxn>
              <a:cxn ang="0">
                <a:pos x="connsiteX1" y="connsiteY1"/>
              </a:cxn>
              <a:cxn ang="0">
                <a:pos x="connsiteX2" y="connsiteY2"/>
              </a:cxn>
            </a:cxnLst>
            <a:rect l="l" t="t" r="r" b="b"/>
            <a:pathLst>
              <a:path w="711200" h="304800">
                <a:moveTo>
                  <a:pt x="0" y="0"/>
                </a:moveTo>
                <a:lnTo>
                  <a:pt x="520700" y="0"/>
                </a:lnTo>
                <a:lnTo>
                  <a:pt x="711200" y="304800"/>
                </a:lnTo>
              </a:path>
            </a:pathLst>
          </a:custGeom>
          <a:noFill/>
          <a:ln w="50800" cap="flat">
            <a:solidFill>
              <a:schemeClr val="tx1"/>
            </a:solidFill>
            <a:prstDash val="solid"/>
            <a:round/>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graphicFrame>
        <p:nvGraphicFramePr>
          <p:cNvPr id="2" name="Chart 1"/>
          <p:cNvGraphicFramePr>
            <a:graphicFrameLocks/>
          </p:cNvGraphicFramePr>
          <p:nvPr/>
        </p:nvGraphicFramePr>
        <p:xfrm>
          <a:off x="1936945" y="1652906"/>
          <a:ext cx="4751997" cy="334618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2674377" y="3465585"/>
            <a:ext cx="3355863" cy="830997"/>
          </a:xfrm>
          <a:prstGeom prst="rect">
            <a:avLst/>
          </a:prstGeom>
          <a:noFill/>
        </p:spPr>
        <p:txBody>
          <a:bodyPr wrap="square" rtlCol="0">
            <a:spAutoFit/>
          </a:bodyPr>
          <a:lstStyle/>
          <a:p>
            <a:pPr algn="ctr"/>
            <a:r>
              <a:rPr lang="en-US" sz="2400" b="1" dirty="0">
                <a:latin typeface="Arial" charset="0"/>
                <a:ea typeface="Arial" charset="0"/>
                <a:cs typeface="Arial" charset="0"/>
              </a:rPr>
              <a:t>Non-coding</a:t>
            </a:r>
          </a:p>
          <a:p>
            <a:pPr algn="ctr"/>
            <a:r>
              <a:rPr lang="en-US" sz="2400" b="1" dirty="0">
                <a:latin typeface="Arial" charset="0"/>
                <a:ea typeface="Arial" charset="0"/>
                <a:cs typeface="Arial" charset="0"/>
              </a:rPr>
              <a:t>(91%)</a:t>
            </a:r>
          </a:p>
        </p:txBody>
      </p:sp>
    </p:spTree>
    <p:extLst>
      <p:ext uri="{BB962C8B-B14F-4D97-AF65-F5344CB8AC3E}">
        <p14:creationId xmlns:p14="http://schemas.microsoft.com/office/powerpoint/2010/main" val="23175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786920"/>
            <a:ext cx="9143999" cy="1569660"/>
          </a:xfrm>
          <a:prstGeom prst="rect">
            <a:avLst/>
          </a:prstGeom>
        </p:spPr>
        <p:txBody>
          <a:bodyPr wrap="square">
            <a:spAutoFit/>
          </a:bodyPr>
          <a:lstStyle/>
          <a:p>
            <a:pPr algn="ctr"/>
            <a:r>
              <a:rPr lang="en-US" sz="3200" dirty="0">
                <a:cs typeface="Calibri"/>
              </a:rPr>
              <a:t>What are the functions of the non-coding genome and how does genetic variation alter that function and contribute to disease?</a:t>
            </a:r>
            <a:endParaRPr lang="en-US" sz="3200" dirty="0"/>
          </a:p>
        </p:txBody>
      </p:sp>
    </p:spTree>
    <p:extLst>
      <p:ext uri="{BB962C8B-B14F-4D97-AF65-F5344CB8AC3E}">
        <p14:creationId xmlns:p14="http://schemas.microsoft.com/office/powerpoint/2010/main" val="566405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a:blip r:embed="rId3"/>
          <a:stretch>
            <a:fillRect/>
          </a:stretch>
        </p:blipFill>
        <p:spPr>
          <a:xfrm>
            <a:off x="0" y="-2015"/>
            <a:ext cx="9142210" cy="5145516"/>
          </a:xfrm>
          <a:prstGeom prst="rect">
            <a:avLst/>
          </a:prstGeom>
        </p:spPr>
      </p:pic>
    </p:spTree>
    <p:extLst>
      <p:ext uri="{BB962C8B-B14F-4D97-AF65-F5344CB8AC3E}">
        <p14:creationId xmlns:p14="http://schemas.microsoft.com/office/powerpoint/2010/main" val="21116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DCEAA7FF-3325-2EFC-F961-2A7EDCED09A5}"/>
              </a:ext>
            </a:extLst>
          </p:cNvPr>
          <p:cNvSpPr/>
          <p:nvPr/>
        </p:nvSpPr>
        <p:spPr>
          <a:xfrm>
            <a:off x="687897" y="3045204"/>
            <a:ext cx="3489820" cy="1954755"/>
          </a:xfrm>
          <a:custGeom>
            <a:avLst/>
            <a:gdLst>
              <a:gd name="connsiteX0" fmla="*/ 3489820 w 3489820"/>
              <a:gd name="connsiteY0" fmla="*/ 1946246 h 1954755"/>
              <a:gd name="connsiteX1" fmla="*/ 3489820 w 3489820"/>
              <a:gd name="connsiteY1" fmla="*/ 1946246 h 1954755"/>
              <a:gd name="connsiteX2" fmla="*/ 3414320 w 3489820"/>
              <a:gd name="connsiteY2" fmla="*/ 1954635 h 1954755"/>
              <a:gd name="connsiteX3" fmla="*/ 3078760 w 3489820"/>
              <a:gd name="connsiteY3" fmla="*/ 1870745 h 1954755"/>
              <a:gd name="connsiteX4" fmla="*/ 2810312 w 3489820"/>
              <a:gd name="connsiteY4" fmla="*/ 1770077 h 1954755"/>
              <a:gd name="connsiteX5" fmla="*/ 2466364 w 3489820"/>
              <a:gd name="connsiteY5" fmla="*/ 1610686 h 1954755"/>
              <a:gd name="connsiteX6" fmla="*/ 2357307 w 3489820"/>
              <a:gd name="connsiteY6" fmla="*/ 1568741 h 1954755"/>
              <a:gd name="connsiteX7" fmla="*/ 2139193 w 3489820"/>
              <a:gd name="connsiteY7" fmla="*/ 1459684 h 1954755"/>
              <a:gd name="connsiteX8" fmla="*/ 1921079 w 3489820"/>
              <a:gd name="connsiteY8" fmla="*/ 1325460 h 1954755"/>
              <a:gd name="connsiteX9" fmla="*/ 1828800 w 3489820"/>
              <a:gd name="connsiteY9" fmla="*/ 1266737 h 1954755"/>
              <a:gd name="connsiteX10" fmla="*/ 1602297 w 3489820"/>
              <a:gd name="connsiteY10" fmla="*/ 1132513 h 1954755"/>
              <a:gd name="connsiteX11" fmla="*/ 1510019 w 3489820"/>
              <a:gd name="connsiteY11" fmla="*/ 1073790 h 1954755"/>
              <a:gd name="connsiteX12" fmla="*/ 1375795 w 3489820"/>
              <a:gd name="connsiteY12" fmla="*/ 989901 h 1954755"/>
              <a:gd name="connsiteX13" fmla="*/ 1291905 w 3489820"/>
              <a:gd name="connsiteY13" fmla="*/ 939567 h 1954755"/>
              <a:gd name="connsiteX14" fmla="*/ 1023457 w 3489820"/>
              <a:gd name="connsiteY14" fmla="*/ 755009 h 1954755"/>
              <a:gd name="connsiteX15" fmla="*/ 922789 w 3489820"/>
              <a:gd name="connsiteY15" fmla="*/ 687897 h 1954755"/>
              <a:gd name="connsiteX16" fmla="*/ 830510 w 3489820"/>
              <a:gd name="connsiteY16" fmla="*/ 620785 h 1954755"/>
              <a:gd name="connsiteX17" fmla="*/ 696286 w 3489820"/>
              <a:gd name="connsiteY17" fmla="*/ 520117 h 1954755"/>
              <a:gd name="connsiteX18" fmla="*/ 662731 w 3489820"/>
              <a:gd name="connsiteY18" fmla="*/ 494950 h 1954755"/>
              <a:gd name="connsiteX19" fmla="*/ 629175 w 3489820"/>
              <a:gd name="connsiteY19" fmla="*/ 469783 h 1954755"/>
              <a:gd name="connsiteX20" fmla="*/ 604008 w 3489820"/>
              <a:gd name="connsiteY20" fmla="*/ 444616 h 1954755"/>
              <a:gd name="connsiteX21" fmla="*/ 511729 w 3489820"/>
              <a:gd name="connsiteY21" fmla="*/ 377504 h 1954755"/>
              <a:gd name="connsiteX22" fmla="*/ 478173 w 3489820"/>
              <a:gd name="connsiteY22" fmla="*/ 343948 h 1954755"/>
              <a:gd name="connsiteX23" fmla="*/ 427839 w 3489820"/>
              <a:gd name="connsiteY23" fmla="*/ 310392 h 1954755"/>
              <a:gd name="connsiteX24" fmla="*/ 402672 w 3489820"/>
              <a:gd name="connsiteY24" fmla="*/ 285225 h 1954755"/>
              <a:gd name="connsiteX25" fmla="*/ 343949 w 3489820"/>
              <a:gd name="connsiteY25" fmla="*/ 209724 h 1954755"/>
              <a:gd name="connsiteX26" fmla="*/ 318782 w 3489820"/>
              <a:gd name="connsiteY26" fmla="*/ 201335 h 1954755"/>
              <a:gd name="connsiteX27" fmla="*/ 293615 w 3489820"/>
              <a:gd name="connsiteY27" fmla="*/ 184557 h 1954755"/>
              <a:gd name="connsiteX28" fmla="*/ 302004 w 3489820"/>
              <a:gd name="connsiteY28" fmla="*/ 109057 h 1954755"/>
              <a:gd name="connsiteX29" fmla="*/ 352338 w 3489820"/>
              <a:gd name="connsiteY29" fmla="*/ 58723 h 1954755"/>
              <a:gd name="connsiteX30" fmla="*/ 385894 w 3489820"/>
              <a:gd name="connsiteY30" fmla="*/ 41945 h 1954755"/>
              <a:gd name="connsiteX31" fmla="*/ 411061 w 3489820"/>
              <a:gd name="connsiteY31" fmla="*/ 25167 h 1954755"/>
              <a:gd name="connsiteX32" fmla="*/ 469784 w 3489820"/>
              <a:gd name="connsiteY32" fmla="*/ 8389 h 1954755"/>
              <a:gd name="connsiteX33" fmla="*/ 494951 w 3489820"/>
              <a:gd name="connsiteY33" fmla="*/ 0 h 1954755"/>
              <a:gd name="connsiteX34" fmla="*/ 604008 w 3489820"/>
              <a:gd name="connsiteY34" fmla="*/ 8389 h 1954755"/>
              <a:gd name="connsiteX35" fmla="*/ 620786 w 3489820"/>
              <a:gd name="connsiteY35" fmla="*/ 33556 h 1954755"/>
              <a:gd name="connsiteX36" fmla="*/ 629175 w 3489820"/>
              <a:gd name="connsiteY36" fmla="*/ 67112 h 1954755"/>
              <a:gd name="connsiteX37" fmla="*/ 645953 w 3489820"/>
              <a:gd name="connsiteY37" fmla="*/ 100668 h 1954755"/>
              <a:gd name="connsiteX38" fmla="*/ 662731 w 3489820"/>
              <a:gd name="connsiteY38" fmla="*/ 176168 h 1954755"/>
              <a:gd name="connsiteX39" fmla="*/ 671120 w 3489820"/>
              <a:gd name="connsiteY39" fmla="*/ 218113 h 1954755"/>
              <a:gd name="connsiteX40" fmla="*/ 679509 w 3489820"/>
              <a:gd name="connsiteY40" fmla="*/ 251669 h 1954755"/>
              <a:gd name="connsiteX41" fmla="*/ 696286 w 3489820"/>
              <a:gd name="connsiteY41" fmla="*/ 327170 h 1954755"/>
              <a:gd name="connsiteX42" fmla="*/ 704675 w 3489820"/>
              <a:gd name="connsiteY42" fmla="*/ 427838 h 1954755"/>
              <a:gd name="connsiteX43" fmla="*/ 713064 w 3489820"/>
              <a:gd name="connsiteY43" fmla="*/ 461394 h 1954755"/>
              <a:gd name="connsiteX44" fmla="*/ 721453 w 3489820"/>
              <a:gd name="connsiteY44" fmla="*/ 520117 h 1954755"/>
              <a:gd name="connsiteX45" fmla="*/ 738231 w 3489820"/>
              <a:gd name="connsiteY45" fmla="*/ 721453 h 1954755"/>
              <a:gd name="connsiteX46" fmla="*/ 755009 w 3489820"/>
              <a:gd name="connsiteY46" fmla="*/ 838899 h 1954755"/>
              <a:gd name="connsiteX47" fmla="*/ 763398 w 3489820"/>
              <a:gd name="connsiteY47" fmla="*/ 880844 h 1954755"/>
              <a:gd name="connsiteX48" fmla="*/ 771787 w 3489820"/>
              <a:gd name="connsiteY48" fmla="*/ 939567 h 1954755"/>
              <a:gd name="connsiteX49" fmla="*/ 763398 w 3489820"/>
              <a:gd name="connsiteY49" fmla="*/ 973123 h 1954755"/>
              <a:gd name="connsiteX50" fmla="*/ 645953 w 3489820"/>
              <a:gd name="connsiteY50" fmla="*/ 956345 h 1954755"/>
              <a:gd name="connsiteX51" fmla="*/ 612397 w 3489820"/>
              <a:gd name="connsiteY51" fmla="*/ 947956 h 1954755"/>
              <a:gd name="connsiteX52" fmla="*/ 587230 w 3489820"/>
              <a:gd name="connsiteY52" fmla="*/ 939567 h 1954755"/>
              <a:gd name="connsiteX53" fmla="*/ 553674 w 3489820"/>
              <a:gd name="connsiteY53" fmla="*/ 931178 h 1954755"/>
              <a:gd name="connsiteX54" fmla="*/ 486562 w 3489820"/>
              <a:gd name="connsiteY54" fmla="*/ 906011 h 1954755"/>
              <a:gd name="connsiteX55" fmla="*/ 444617 w 3489820"/>
              <a:gd name="connsiteY55" fmla="*/ 897622 h 1954755"/>
              <a:gd name="connsiteX56" fmla="*/ 377505 w 3489820"/>
              <a:gd name="connsiteY56" fmla="*/ 872455 h 1954755"/>
              <a:gd name="connsiteX57" fmla="*/ 302004 w 3489820"/>
              <a:gd name="connsiteY57" fmla="*/ 838899 h 1954755"/>
              <a:gd name="connsiteX58" fmla="*/ 276837 w 3489820"/>
              <a:gd name="connsiteY58" fmla="*/ 822121 h 1954755"/>
              <a:gd name="connsiteX59" fmla="*/ 243281 w 3489820"/>
              <a:gd name="connsiteY59" fmla="*/ 813732 h 1954755"/>
              <a:gd name="connsiteX60" fmla="*/ 192947 w 3489820"/>
              <a:gd name="connsiteY60" fmla="*/ 796954 h 1954755"/>
              <a:gd name="connsiteX61" fmla="*/ 109057 w 3489820"/>
              <a:gd name="connsiteY61" fmla="*/ 771787 h 1954755"/>
              <a:gd name="connsiteX62" fmla="*/ 75501 w 3489820"/>
              <a:gd name="connsiteY62" fmla="*/ 763398 h 1954755"/>
              <a:gd name="connsiteX63" fmla="*/ 0 w 3489820"/>
              <a:gd name="connsiteY63" fmla="*/ 763398 h 1954755"/>
              <a:gd name="connsiteX64" fmla="*/ 0 w 3489820"/>
              <a:gd name="connsiteY64" fmla="*/ 763398 h 195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9820" h="1954755">
                <a:moveTo>
                  <a:pt x="3489820" y="1946246"/>
                </a:moveTo>
                <a:lnTo>
                  <a:pt x="3489820" y="1946246"/>
                </a:lnTo>
                <a:cubicBezTo>
                  <a:pt x="3464653" y="1949042"/>
                  <a:pt x="3439618" y="1955735"/>
                  <a:pt x="3414320" y="1954635"/>
                </a:cubicBezTo>
                <a:cubicBezTo>
                  <a:pt x="3301530" y="1949731"/>
                  <a:pt x="3180866" y="1905954"/>
                  <a:pt x="3078760" y="1870745"/>
                </a:cubicBezTo>
                <a:cubicBezTo>
                  <a:pt x="2988413" y="1839591"/>
                  <a:pt x="2898577" y="1806715"/>
                  <a:pt x="2810312" y="1770077"/>
                </a:cubicBezTo>
                <a:cubicBezTo>
                  <a:pt x="2631323" y="1695780"/>
                  <a:pt x="2643904" y="1678971"/>
                  <a:pt x="2466364" y="1610686"/>
                </a:cubicBezTo>
                <a:cubicBezTo>
                  <a:pt x="2430012" y="1596704"/>
                  <a:pt x="2393177" y="1583917"/>
                  <a:pt x="2357307" y="1568741"/>
                </a:cubicBezTo>
                <a:cubicBezTo>
                  <a:pt x="2287639" y="1539266"/>
                  <a:pt x="2204225" y="1498036"/>
                  <a:pt x="2139193" y="1459684"/>
                </a:cubicBezTo>
                <a:cubicBezTo>
                  <a:pt x="2065660" y="1416318"/>
                  <a:pt x="1993581" y="1370529"/>
                  <a:pt x="1921079" y="1325460"/>
                </a:cubicBezTo>
                <a:cubicBezTo>
                  <a:pt x="1890114" y="1306212"/>
                  <a:pt x="1860166" y="1285324"/>
                  <a:pt x="1828800" y="1266737"/>
                </a:cubicBezTo>
                <a:lnTo>
                  <a:pt x="1602297" y="1132513"/>
                </a:lnTo>
                <a:cubicBezTo>
                  <a:pt x="1571106" y="1113634"/>
                  <a:pt x="1540872" y="1093216"/>
                  <a:pt x="1510019" y="1073790"/>
                </a:cubicBezTo>
                <a:lnTo>
                  <a:pt x="1375795" y="989901"/>
                </a:lnTo>
                <a:cubicBezTo>
                  <a:pt x="1348022" y="972810"/>
                  <a:pt x="1318777" y="958042"/>
                  <a:pt x="1291905" y="939567"/>
                </a:cubicBezTo>
                <a:lnTo>
                  <a:pt x="1023457" y="755009"/>
                </a:lnTo>
                <a:cubicBezTo>
                  <a:pt x="990136" y="732290"/>
                  <a:pt x="956073" y="710670"/>
                  <a:pt x="922789" y="687897"/>
                </a:cubicBezTo>
                <a:cubicBezTo>
                  <a:pt x="884735" y="661860"/>
                  <a:pt x="864684" y="646415"/>
                  <a:pt x="830510" y="620785"/>
                </a:cubicBezTo>
                <a:lnTo>
                  <a:pt x="696286" y="520117"/>
                </a:lnTo>
                <a:lnTo>
                  <a:pt x="662731" y="494950"/>
                </a:lnTo>
                <a:cubicBezTo>
                  <a:pt x="651546" y="486561"/>
                  <a:pt x="639062" y="479670"/>
                  <a:pt x="629175" y="469783"/>
                </a:cubicBezTo>
                <a:cubicBezTo>
                  <a:pt x="620786" y="461394"/>
                  <a:pt x="613122" y="452211"/>
                  <a:pt x="604008" y="444616"/>
                </a:cubicBezTo>
                <a:cubicBezTo>
                  <a:pt x="547799" y="397775"/>
                  <a:pt x="608472" y="474247"/>
                  <a:pt x="511729" y="377504"/>
                </a:cubicBezTo>
                <a:cubicBezTo>
                  <a:pt x="500544" y="366319"/>
                  <a:pt x="490525" y="353830"/>
                  <a:pt x="478173" y="343948"/>
                </a:cubicBezTo>
                <a:cubicBezTo>
                  <a:pt x="462427" y="331351"/>
                  <a:pt x="442098" y="324651"/>
                  <a:pt x="427839" y="310392"/>
                </a:cubicBezTo>
                <a:cubicBezTo>
                  <a:pt x="419450" y="302003"/>
                  <a:pt x="409956" y="294590"/>
                  <a:pt x="402672" y="285225"/>
                </a:cubicBezTo>
                <a:cubicBezTo>
                  <a:pt x="384724" y="262149"/>
                  <a:pt x="370320" y="227304"/>
                  <a:pt x="343949" y="209724"/>
                </a:cubicBezTo>
                <a:cubicBezTo>
                  <a:pt x="336591" y="204819"/>
                  <a:pt x="326691" y="205290"/>
                  <a:pt x="318782" y="201335"/>
                </a:cubicBezTo>
                <a:cubicBezTo>
                  <a:pt x="309764" y="196826"/>
                  <a:pt x="302004" y="190150"/>
                  <a:pt x="293615" y="184557"/>
                </a:cubicBezTo>
                <a:cubicBezTo>
                  <a:pt x="296411" y="159390"/>
                  <a:pt x="295863" y="133622"/>
                  <a:pt x="302004" y="109057"/>
                </a:cubicBezTo>
                <a:cubicBezTo>
                  <a:pt x="307253" y="88061"/>
                  <a:pt x="337459" y="68022"/>
                  <a:pt x="352338" y="58723"/>
                </a:cubicBezTo>
                <a:cubicBezTo>
                  <a:pt x="362943" y="52095"/>
                  <a:pt x="375036" y="48150"/>
                  <a:pt x="385894" y="41945"/>
                </a:cubicBezTo>
                <a:cubicBezTo>
                  <a:pt x="394648" y="36943"/>
                  <a:pt x="402043" y="29676"/>
                  <a:pt x="411061" y="25167"/>
                </a:cubicBezTo>
                <a:cubicBezTo>
                  <a:pt x="424470" y="18462"/>
                  <a:pt x="457241" y="11973"/>
                  <a:pt x="469784" y="8389"/>
                </a:cubicBezTo>
                <a:cubicBezTo>
                  <a:pt x="478287" y="5960"/>
                  <a:pt x="486562" y="2796"/>
                  <a:pt x="494951" y="0"/>
                </a:cubicBezTo>
                <a:cubicBezTo>
                  <a:pt x="531303" y="2796"/>
                  <a:pt x="568779" y="-1005"/>
                  <a:pt x="604008" y="8389"/>
                </a:cubicBezTo>
                <a:cubicBezTo>
                  <a:pt x="613750" y="10987"/>
                  <a:pt x="616814" y="24289"/>
                  <a:pt x="620786" y="33556"/>
                </a:cubicBezTo>
                <a:cubicBezTo>
                  <a:pt x="625328" y="44153"/>
                  <a:pt x="625127" y="56317"/>
                  <a:pt x="629175" y="67112"/>
                </a:cubicBezTo>
                <a:cubicBezTo>
                  <a:pt x="633566" y="78821"/>
                  <a:pt x="640360" y="89483"/>
                  <a:pt x="645953" y="100668"/>
                </a:cubicBezTo>
                <a:cubicBezTo>
                  <a:pt x="651546" y="125835"/>
                  <a:pt x="657329" y="150960"/>
                  <a:pt x="662731" y="176168"/>
                </a:cubicBezTo>
                <a:cubicBezTo>
                  <a:pt x="665719" y="190110"/>
                  <a:pt x="668027" y="204194"/>
                  <a:pt x="671120" y="218113"/>
                </a:cubicBezTo>
                <a:cubicBezTo>
                  <a:pt x="673621" y="229368"/>
                  <a:pt x="677008" y="240414"/>
                  <a:pt x="679509" y="251669"/>
                </a:cubicBezTo>
                <a:cubicBezTo>
                  <a:pt x="700808" y="347520"/>
                  <a:pt x="675827" y="245334"/>
                  <a:pt x="696286" y="327170"/>
                </a:cubicBezTo>
                <a:cubicBezTo>
                  <a:pt x="699082" y="360726"/>
                  <a:pt x="700498" y="394426"/>
                  <a:pt x="704675" y="427838"/>
                </a:cubicBezTo>
                <a:cubicBezTo>
                  <a:pt x="706105" y="439279"/>
                  <a:pt x="711002" y="450050"/>
                  <a:pt x="713064" y="461394"/>
                </a:cubicBezTo>
                <a:cubicBezTo>
                  <a:pt x="716601" y="480848"/>
                  <a:pt x="719143" y="500479"/>
                  <a:pt x="721453" y="520117"/>
                </a:cubicBezTo>
                <a:cubicBezTo>
                  <a:pt x="735299" y="637810"/>
                  <a:pt x="725672" y="583309"/>
                  <a:pt x="738231" y="721453"/>
                </a:cubicBezTo>
                <a:cubicBezTo>
                  <a:pt x="741546" y="757915"/>
                  <a:pt x="748334" y="802185"/>
                  <a:pt x="755009" y="838899"/>
                </a:cubicBezTo>
                <a:cubicBezTo>
                  <a:pt x="757560" y="852928"/>
                  <a:pt x="761054" y="866779"/>
                  <a:pt x="763398" y="880844"/>
                </a:cubicBezTo>
                <a:cubicBezTo>
                  <a:pt x="766649" y="900348"/>
                  <a:pt x="768991" y="919993"/>
                  <a:pt x="771787" y="939567"/>
                </a:cubicBezTo>
                <a:cubicBezTo>
                  <a:pt x="768991" y="950752"/>
                  <a:pt x="774583" y="970327"/>
                  <a:pt x="763398" y="973123"/>
                </a:cubicBezTo>
                <a:cubicBezTo>
                  <a:pt x="709730" y="986540"/>
                  <a:pt x="686846" y="968029"/>
                  <a:pt x="645953" y="956345"/>
                </a:cubicBezTo>
                <a:cubicBezTo>
                  <a:pt x="634867" y="953178"/>
                  <a:pt x="623483" y="951123"/>
                  <a:pt x="612397" y="947956"/>
                </a:cubicBezTo>
                <a:cubicBezTo>
                  <a:pt x="603894" y="945527"/>
                  <a:pt x="595733" y="941996"/>
                  <a:pt x="587230" y="939567"/>
                </a:cubicBezTo>
                <a:cubicBezTo>
                  <a:pt x="576144" y="936400"/>
                  <a:pt x="564612" y="934824"/>
                  <a:pt x="553674" y="931178"/>
                </a:cubicBezTo>
                <a:cubicBezTo>
                  <a:pt x="530580" y="923480"/>
                  <a:pt x="510124" y="911901"/>
                  <a:pt x="486562" y="906011"/>
                </a:cubicBezTo>
                <a:cubicBezTo>
                  <a:pt x="472729" y="902553"/>
                  <a:pt x="458245" y="901815"/>
                  <a:pt x="444617" y="897622"/>
                </a:cubicBezTo>
                <a:cubicBezTo>
                  <a:pt x="421782" y="890596"/>
                  <a:pt x="399198" y="882467"/>
                  <a:pt x="377505" y="872455"/>
                </a:cubicBezTo>
                <a:cubicBezTo>
                  <a:pt x="291747" y="832875"/>
                  <a:pt x="375368" y="857240"/>
                  <a:pt x="302004" y="838899"/>
                </a:cubicBezTo>
                <a:cubicBezTo>
                  <a:pt x="293615" y="833306"/>
                  <a:pt x="286104" y="826093"/>
                  <a:pt x="276837" y="822121"/>
                </a:cubicBezTo>
                <a:cubicBezTo>
                  <a:pt x="266240" y="817579"/>
                  <a:pt x="254324" y="817045"/>
                  <a:pt x="243281" y="813732"/>
                </a:cubicBezTo>
                <a:cubicBezTo>
                  <a:pt x="226341" y="808650"/>
                  <a:pt x="209368" y="803522"/>
                  <a:pt x="192947" y="796954"/>
                </a:cubicBezTo>
                <a:cubicBezTo>
                  <a:pt x="130277" y="771886"/>
                  <a:pt x="172857" y="785965"/>
                  <a:pt x="109057" y="771787"/>
                </a:cubicBezTo>
                <a:cubicBezTo>
                  <a:pt x="97802" y="769286"/>
                  <a:pt x="86997" y="764282"/>
                  <a:pt x="75501" y="763398"/>
                </a:cubicBezTo>
                <a:cubicBezTo>
                  <a:pt x="50408" y="761468"/>
                  <a:pt x="25167" y="763398"/>
                  <a:pt x="0" y="763398"/>
                </a:cubicBezTo>
                <a:lnTo>
                  <a:pt x="0" y="763398"/>
                </a:ln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a:blip r:embed="rId3"/>
          <a:stretch>
            <a:fillRect/>
          </a:stretch>
        </p:blipFill>
        <p:spPr>
          <a:xfrm>
            <a:off x="0" y="-2015"/>
            <a:ext cx="9142210" cy="5145516"/>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3628724" y="808523"/>
            <a:ext cx="1982804" cy="1763228"/>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1742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rotWithShape="1">
          <a:blip r:embed="rId3"/>
          <a:srcRect l="40954" t="18148" r="38619" b="49981"/>
          <a:stretch/>
        </p:blipFill>
        <p:spPr>
          <a:xfrm>
            <a:off x="2164079" y="359389"/>
            <a:ext cx="5335671" cy="4685671"/>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1864782" y="182306"/>
            <a:ext cx="6113806" cy="4778887"/>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48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6812"/>
          <a:stretch/>
        </p:blipFill>
        <p:spPr>
          <a:xfrm>
            <a:off x="1727200" y="608458"/>
            <a:ext cx="6047652" cy="4341939"/>
          </a:xfrm>
          <a:prstGeom prst="rect">
            <a:avLst/>
          </a:prstGeom>
        </p:spPr>
      </p:pic>
      <p:sp>
        <p:nvSpPr>
          <p:cNvPr id="5" name="TextBox 4"/>
          <p:cNvSpPr txBox="1"/>
          <p:nvPr/>
        </p:nvSpPr>
        <p:spPr>
          <a:xfrm>
            <a:off x="4949967" y="4849098"/>
            <a:ext cx="4194033" cy="369332"/>
          </a:xfrm>
          <a:prstGeom prst="rect">
            <a:avLst/>
          </a:prstGeom>
          <a:noFill/>
        </p:spPr>
        <p:txBody>
          <a:bodyPr wrap="none" rtlCol="0">
            <a:spAutoFit/>
          </a:bodyPr>
          <a:lstStyle/>
          <a:p>
            <a:r>
              <a:rPr lang="en-US" dirty="0" err="1"/>
              <a:t>Buenrostro</a:t>
            </a:r>
            <a:r>
              <a:rPr lang="en-US" dirty="0"/>
              <a:t> JD et al, Nature Methods, 2013</a:t>
            </a:r>
          </a:p>
        </p:txBody>
      </p:sp>
      <p:sp>
        <p:nvSpPr>
          <p:cNvPr id="6" name="TextBox 5"/>
          <p:cNvSpPr txBox="1"/>
          <p:nvPr/>
        </p:nvSpPr>
        <p:spPr>
          <a:xfrm flipH="1">
            <a:off x="110358" y="0"/>
            <a:ext cx="9033642" cy="523220"/>
          </a:xfrm>
          <a:prstGeom prst="rect">
            <a:avLst/>
          </a:prstGeom>
          <a:noFill/>
        </p:spPr>
        <p:txBody>
          <a:bodyPr wrap="square" rtlCol="0">
            <a:spAutoFit/>
          </a:bodyPr>
          <a:lstStyle/>
          <a:p>
            <a:pPr algn="ctr"/>
            <a:r>
              <a:rPr lang="en-US" sz="2800" dirty="0"/>
              <a:t>Mapping open chromatin with ATAC-seq and DNase-seq</a:t>
            </a:r>
          </a:p>
        </p:txBody>
      </p:sp>
    </p:spTree>
    <p:extLst>
      <p:ext uri="{BB962C8B-B14F-4D97-AF65-F5344CB8AC3E}">
        <p14:creationId xmlns:p14="http://schemas.microsoft.com/office/powerpoint/2010/main" val="1931348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B9569F3-2C96-E398-0B0E-64C03AC3C112}"/>
              </a:ext>
            </a:extLst>
          </p:cNvPr>
          <p:cNvPicPr>
            <a:picLocks noChangeAspect="1"/>
          </p:cNvPicPr>
          <p:nvPr/>
        </p:nvPicPr>
        <p:blipFill rotWithShape="1">
          <a:blip r:embed="rId3"/>
          <a:srcRect l="40954" t="18148" r="38619" b="49981"/>
          <a:stretch/>
        </p:blipFill>
        <p:spPr>
          <a:xfrm>
            <a:off x="3139439" y="359389"/>
            <a:ext cx="5335671" cy="4685671"/>
          </a:xfrm>
          <a:prstGeom prst="rect">
            <a:avLst/>
          </a:prstGeom>
        </p:spPr>
      </p:pic>
      <p:sp>
        <p:nvSpPr>
          <p:cNvPr id="2" name="Frame 1">
            <a:extLst>
              <a:ext uri="{FF2B5EF4-FFF2-40B4-BE49-F238E27FC236}">
                <a16:creationId xmlns:a16="http://schemas.microsoft.com/office/drawing/2014/main" id="{9D048CCE-1B62-C91A-2D35-DFD7653DF049}"/>
              </a:ext>
            </a:extLst>
          </p:cNvPr>
          <p:cNvSpPr/>
          <p:nvPr/>
        </p:nvSpPr>
        <p:spPr>
          <a:xfrm>
            <a:off x="2999774" y="182306"/>
            <a:ext cx="6113806" cy="4778887"/>
          </a:xfrm>
          <a:prstGeom prst="frame">
            <a:avLst/>
          </a:prstGeom>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EABCD864-BED7-0DB7-8F46-08A81EE3BB9F}"/>
              </a:ext>
            </a:extLst>
          </p:cNvPr>
          <p:cNvPicPr>
            <a:picLocks noChangeAspect="1"/>
          </p:cNvPicPr>
          <p:nvPr/>
        </p:nvPicPr>
        <p:blipFill rotWithShape="1">
          <a:blip r:embed="rId3"/>
          <a:srcRect l="66013" t="17415" r="23541" b="72515"/>
          <a:stretch/>
        </p:blipFill>
        <p:spPr>
          <a:xfrm>
            <a:off x="120072" y="1736856"/>
            <a:ext cx="2809870" cy="1524504"/>
          </a:xfrm>
          <a:prstGeom prst="rect">
            <a:avLst/>
          </a:prstGeom>
        </p:spPr>
      </p:pic>
    </p:spTree>
    <p:extLst>
      <p:ext uri="{BB962C8B-B14F-4D97-AF65-F5344CB8AC3E}">
        <p14:creationId xmlns:p14="http://schemas.microsoft.com/office/powerpoint/2010/main" val="1128519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8897</TotalTime>
  <Words>388</Words>
  <Application>Microsoft Macintosh PowerPoint</Application>
  <PresentationFormat>On-screen Show (16:9)</PresentationFormat>
  <Paragraphs>74</Paragraphs>
  <Slides>24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Helvetica</vt:lpstr>
      <vt:lpstr>Office Theme</vt:lpstr>
      <vt:lpstr>Gene Regulation</vt:lpstr>
      <vt:lpstr>PowerPoint Presentation</vt:lpstr>
      <vt:lpstr>Genetic associations with common diseases are largely non-coding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ChIP-seq across cell types shows different histone marks near wntless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encodeproject.org</vt:lpstr>
      <vt:lpstr>encodeproject.org</vt:lpstr>
      <vt:lpstr>PowerPoint Presentation</vt:lpstr>
      <vt:lpstr>encodeproject.org</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in Functional Genomics</dc:title>
  <dc:creator>Tim Reddy</dc:creator>
  <cp:lastModifiedBy>Tim Reddy</cp:lastModifiedBy>
  <cp:revision>77</cp:revision>
  <dcterms:created xsi:type="dcterms:W3CDTF">2013-03-13T20:36:26Z</dcterms:created>
  <dcterms:modified xsi:type="dcterms:W3CDTF">2023-10-03T20:04:40Z</dcterms:modified>
</cp:coreProperties>
</file>